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17" r:id="rId2"/>
    <p:sldId id="324" r:id="rId3"/>
    <p:sldId id="325" r:id="rId4"/>
    <p:sldId id="326" r:id="rId5"/>
    <p:sldId id="327" r:id="rId6"/>
    <p:sldId id="259" r:id="rId7"/>
    <p:sldId id="328" r:id="rId8"/>
    <p:sldId id="329" r:id="rId9"/>
    <p:sldId id="330" r:id="rId10"/>
    <p:sldId id="303" r:id="rId11"/>
    <p:sldId id="331" r:id="rId12"/>
    <p:sldId id="332" r:id="rId13"/>
    <p:sldId id="333" r:id="rId14"/>
    <p:sldId id="335" r:id="rId15"/>
    <p:sldId id="334" r:id="rId16"/>
    <p:sldId id="302" r:id="rId17"/>
    <p:sldId id="336" r:id="rId18"/>
    <p:sldId id="287" r:id="rId19"/>
    <p:sldId id="296" r:id="rId20"/>
    <p:sldId id="337" r:id="rId21"/>
    <p:sldId id="340" r:id="rId22"/>
    <p:sldId id="338" r:id="rId23"/>
    <p:sldId id="339" r:id="rId24"/>
    <p:sldId id="342" r:id="rId25"/>
    <p:sldId id="341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4F42F6"/>
    <a:srgbClr val="000000"/>
    <a:srgbClr val="1C1C1C"/>
    <a:srgbClr val="006600"/>
    <a:srgbClr val="33CC33"/>
    <a:srgbClr val="00CC00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46" autoAdjust="0"/>
    <p:restoredTop sz="94757" autoAdjust="0"/>
  </p:normalViewPr>
  <p:slideViewPr>
    <p:cSldViewPr>
      <p:cViewPr varScale="1">
        <p:scale>
          <a:sx n="64" d="100"/>
          <a:sy n="64" d="100"/>
        </p:scale>
        <p:origin x="-120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81A46E3-D1A9-4226-9436-3890C286381C}" type="datetimeFigureOut">
              <a:rPr lang="uk-UA"/>
              <a:pPr>
                <a:defRPr/>
              </a:pPr>
              <a:t>30.08.2018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D676BA-8FD6-4AEC-9A21-CEDB0987AFA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8CF3E5-95D8-4953-95F3-4FF90A64D228}" type="slidenum">
              <a:rPr lang="uk-UA" smtClean="0"/>
              <a:pPr/>
              <a:t>1</a:t>
            </a:fld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72BEF4-69BB-4D7A-B366-6D3EDE461468}" type="slidenum">
              <a:rPr lang="uk-UA" smtClean="0"/>
              <a:pPr/>
              <a:t>6</a:t>
            </a:fld>
            <a:endParaRPr lang="uk-U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6010" tIns="48005" rIns="96010" bIns="4800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0" tIns="48005" rIns="96010" bIns="48005" anchor="b"/>
          <a:lstStyle/>
          <a:p>
            <a:pPr algn="r"/>
            <a:fld id="{BC7F785A-AE63-4A13-81E0-CBF642E6D1DC}" type="slidenum">
              <a:rPr lang="uk-UA" sz="1300"/>
              <a:pPr algn="r"/>
              <a:t>8</a:t>
            </a:fld>
            <a:endParaRPr lang="uk-UA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98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6B3989-AAB8-4F2C-AC42-4048113D091A}" type="slidenum">
              <a:rPr lang="uk-UA" smtClean="0"/>
              <a:pPr/>
              <a:t>10</a:t>
            </a:fld>
            <a:endParaRPr lang="uk-U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006028-67B3-4D06-9994-42635BC6CA86}" type="slidenum">
              <a:rPr lang="uk-UA" smtClean="0"/>
              <a:pPr/>
              <a:t>16</a:t>
            </a:fld>
            <a:endParaRPr lang="uk-U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269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D0871A-055D-451A-8441-BD6CC35A712A}" type="slidenum">
              <a:rPr lang="uk-UA" smtClean="0"/>
              <a:pPr/>
              <a:t>18</a:t>
            </a:fld>
            <a:endParaRPr lang="uk-U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29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91018D-CD9C-47A7-AEC9-1C4FF957D36B}" type="slidenum">
              <a:rPr lang="uk-UA" smtClean="0"/>
              <a:pPr/>
              <a:t>19</a:t>
            </a:fld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F7550-C488-4D20-8967-4AE883DB4A73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E0D2-2B4F-4736-9A21-B4EF507A3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B181-188C-4B08-A7A7-175D8C42010F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0AD03-B4DA-41CA-975A-196BF650F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BBAE5-C61D-4F84-B054-16B9C33E7893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A4E47-9223-46F1-8212-9F298AAA4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290A4-1A09-4922-82F9-AC1DDB89BAC4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9333-2C08-4D8F-A188-583663A87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2231B-1DE8-4971-AD93-A77EF05BBE26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A8E9-CB6E-4AFB-985C-A84EEA7981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296A-438D-4C94-B49B-DFB12B9892B7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E799A-8722-40BD-8469-55261396D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0B70-E89C-4F91-BE61-1B9C5F3D3F09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A89A2-A8C9-415B-B50A-4937D88D5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E97D5-1EED-4BAC-8ACD-94E5A55BD9BC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ADB5F-19F3-4DBE-B831-E14559050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7969D-9965-4C9A-A89A-A58377A6E7A7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103E9-B07E-4D11-9BCF-2E61C8C8F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505CF-B3E0-4A52-AA61-FE401DFF15CC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407B7-2F9A-410E-9BB5-0F1E6ECC6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9A403-50BA-4F2D-889C-884061107A92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3689-A59B-4680-9D68-62710396B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AD34C1-9277-4B38-BA1A-9945FABDF727}" type="datetime1">
              <a:rPr lang="ru-RU"/>
              <a:pPr>
                <a:defRPr/>
              </a:pPr>
              <a:t>30.08.2018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ХЗНВК №11 м. Херсон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EB74E4-55F8-40A5-8D28-C8C5293FB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7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4" r:id="rId9"/>
    <p:sldLayoutId id="2147483670" r:id="rId10"/>
    <p:sldLayoutId id="2147483671" r:id="rId11"/>
  </p:sldLayoutIdLst>
  <p:transition>
    <p:strips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9C007F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9C007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68007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http://ncpo.klasna.com/uploads/org4941/user_507535/photofile_1521638567_191140834_big.jpg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http://ncpo.klasna.com/uploads/editor/4941/507535/sitepage_60/images/p_u8zwfoe6k_2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4.jpeg"/><Relationship Id="rId5" Type="http://schemas.openxmlformats.org/officeDocument/2006/relationships/image" Target="http://ncpo.klasna.com/uploads/editor/4941/507535/sitepage_60/images/img_0396_1.jpg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9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:\картинка Укр.jpg"/>
          <p:cNvPicPr>
            <a:picLocks noChangeAspect="1" noChangeArrowheads="1"/>
          </p:cNvPicPr>
          <p:nvPr/>
        </p:nvPicPr>
        <p:blipFill>
          <a:blip r:embed="rId3"/>
          <a:srcRect t="5699" r="4285" b="15074"/>
          <a:stretch>
            <a:fillRect/>
          </a:stretch>
        </p:blipFill>
        <p:spPr bwMode="auto">
          <a:xfrm>
            <a:off x="0" y="0"/>
            <a:ext cx="91440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WordArt 10"/>
          <p:cNvSpPr>
            <a:spLocks noChangeArrowheads="1" noChangeShapeType="1" noTextEdit="1"/>
          </p:cNvSpPr>
          <p:nvPr/>
        </p:nvSpPr>
        <p:spPr bwMode="auto">
          <a:xfrm>
            <a:off x="1331913" y="4581525"/>
            <a:ext cx="68580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Методична комісія викладачів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Суспільно-гуманітарних дисциплін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68313" y="-242888"/>
            <a:ext cx="785177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uk-UA" sz="3600">
                <a:solidFill>
                  <a:srgbClr val="000099"/>
                </a:solidFill>
              </a:rPr>
              <a:t>Української мови та писемності         </a:t>
            </a:r>
            <a:r>
              <a:rPr lang="uk-UA" sz="2000">
                <a:solidFill>
                  <a:srgbClr val="000099"/>
                </a:solidFill>
              </a:rPr>
              <a:t>( Есаулко О.О., Шевцова Н.О.)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97282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32035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Объект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341438"/>
            <a:ext cx="29765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Рисунок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1125538"/>
            <a:ext cx="1589088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12" descr="lena_2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3644900"/>
            <a:ext cx="239395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13" descr="lena_0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50" y="3573463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14" descr="IMG_20171109_133234"/>
          <p:cNvPicPr>
            <a:picLocks noChangeAspect="1" noChangeArrowheads="1"/>
          </p:cNvPicPr>
          <p:nvPr/>
        </p:nvPicPr>
        <p:blipFill>
          <a:blip r:embed="rId8">
            <a:lum bright="6000"/>
          </a:blip>
          <a:srcRect/>
          <a:stretch>
            <a:fillRect/>
          </a:stretch>
        </p:blipFill>
        <p:spPr bwMode="auto">
          <a:xfrm>
            <a:off x="3132138" y="45815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4"/>
          <p:cNvSpPr txBox="1">
            <a:spLocks noChangeArrowheads="1"/>
          </p:cNvSpPr>
          <p:nvPr/>
        </p:nvSpPr>
        <p:spPr bwMode="auto">
          <a:xfrm>
            <a:off x="539750" y="188913"/>
            <a:ext cx="79930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>
                <a:solidFill>
                  <a:srgbClr val="000099"/>
                </a:solidFill>
              </a:rPr>
              <a:t>Іноземної мови</a:t>
            </a:r>
            <a:r>
              <a:rPr lang="uk-UA">
                <a:solidFill>
                  <a:srgbClr val="000099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uk-UA">
                <a:solidFill>
                  <a:srgbClr val="000099"/>
                </a:solidFill>
              </a:rPr>
              <a:t>( </a:t>
            </a:r>
            <a:r>
              <a:rPr lang="uk-UA" sz="2000">
                <a:solidFill>
                  <a:srgbClr val="000099"/>
                </a:solidFill>
              </a:rPr>
              <a:t>Лисенко М.М., Вихарева Ю.А.)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99330" name="Picture 5" descr="img_20171101_1124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12875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86" descr="IMG_20171101_1126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5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Рисунок 4" descr="D:\фото\Киев 4.12.17 урок\SAM_38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05263"/>
            <a:ext cx="30051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Рисунок 5" descr="D:\фото\Киев 4.12.17 урок\SAM_37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005263"/>
            <a:ext cx="28067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82804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000">
                <a:solidFill>
                  <a:srgbClr val="000099"/>
                </a:solidFill>
              </a:rPr>
              <a:t>Правознавства </a:t>
            </a:r>
          </a:p>
          <a:p>
            <a:pPr algn="ctr">
              <a:spcBef>
                <a:spcPct val="50000"/>
              </a:spcBef>
            </a:pPr>
            <a:r>
              <a:rPr lang="uk-UA" sz="2000">
                <a:solidFill>
                  <a:srgbClr val="000099"/>
                </a:solidFill>
              </a:rPr>
              <a:t>( Вареник Н. П.)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100354" name="Picture 5" descr="IMG_0394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611188" y="191611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6" descr="IMG_0003"/>
          <p:cNvPicPr>
            <a:picLocks noChangeAspect="1" noChangeArrowheads="1"/>
          </p:cNvPicPr>
          <p:nvPr/>
        </p:nvPicPr>
        <p:blipFill>
          <a:blip r:embed="rId3">
            <a:lum bright="24000" contrast="18000"/>
          </a:blip>
          <a:srcRect/>
          <a:stretch>
            <a:fillRect/>
          </a:stretch>
        </p:blipFill>
        <p:spPr bwMode="auto">
          <a:xfrm>
            <a:off x="6156325" y="19891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7" descr="20171207_110904"/>
          <p:cNvPicPr>
            <a:picLocks noChangeAspect="1" noChangeArrowheads="1"/>
          </p:cNvPicPr>
          <p:nvPr/>
        </p:nvPicPr>
        <p:blipFill>
          <a:blip r:embed="rId4"/>
          <a:srcRect b="7396"/>
          <a:stretch>
            <a:fillRect/>
          </a:stretch>
        </p:blipFill>
        <p:spPr bwMode="auto">
          <a:xfrm>
            <a:off x="6588125" y="4149725"/>
            <a:ext cx="18462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8" descr="DSC01366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971550" y="4221163"/>
            <a:ext cx="16192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9" descr="DSC01338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3203575" y="1916113"/>
            <a:ext cx="24003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10" descr="IMG_038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4221163"/>
            <a:ext cx="28765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4"/>
          <p:cNvSpPr txBox="1">
            <a:spLocks noChangeArrowheads="1"/>
          </p:cNvSpPr>
          <p:nvPr/>
        </p:nvSpPr>
        <p:spPr bwMode="auto">
          <a:xfrm>
            <a:off x="250825" y="0"/>
            <a:ext cx="85693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>
                <a:solidFill>
                  <a:srgbClr val="000099"/>
                </a:solidFill>
              </a:rPr>
              <a:t>Європейський вибір України </a:t>
            </a:r>
          </a:p>
          <a:p>
            <a:pPr algn="ctr">
              <a:spcBef>
                <a:spcPct val="50000"/>
              </a:spcBef>
            </a:pPr>
            <a:r>
              <a:rPr lang="uk-UA" sz="2000">
                <a:solidFill>
                  <a:srgbClr val="000099"/>
                </a:solidFill>
              </a:rPr>
              <a:t>( Вареник Н.П., Вихарева Ю.А.)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101378" name="Picture 5" descr="IMG_20180510_101459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79388" y="15573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6" descr="IMG_20180301_102850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t="25328"/>
          <a:stretch>
            <a:fillRect/>
          </a:stretch>
        </p:blipFill>
        <p:spPr bwMode="auto">
          <a:xfrm>
            <a:off x="5705475" y="1628775"/>
            <a:ext cx="3438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7" descr="IMG-a67c8265e392355c6335fb1c9b2bb083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1557338"/>
            <a:ext cx="26955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8" descr="SAM_4317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539750" y="4005263"/>
            <a:ext cx="23907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9" descr="SAM_4298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6156325" y="4005263"/>
            <a:ext cx="23907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10" descr="IMG_20180516_101816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/>
          <a:stretch>
            <a:fillRect/>
          </a:stretch>
        </p:blipFill>
        <p:spPr bwMode="auto">
          <a:xfrm>
            <a:off x="3419475" y="40767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4" name="Object 4"/>
          <p:cNvGraphicFramePr>
            <a:graphicFrameLocks noChangeAspect="1"/>
          </p:cNvGraphicFramePr>
          <p:nvPr/>
        </p:nvGraphicFramePr>
        <p:xfrm>
          <a:off x="0" y="0"/>
          <a:ext cx="9358313" cy="6858000"/>
        </p:xfrm>
        <a:graphic>
          <a:graphicData uri="http://schemas.openxmlformats.org/presentationml/2006/ole">
            <p:oleObj spid="_x0000_s120834" name="Слайд" r:id="rId3" imgW="4571926" imgH="3429152" progId="PowerPoint.Slide.8">
              <p:embed/>
            </p:oleObj>
          </a:graphicData>
        </a:graphic>
      </p:graphicFrame>
      <p:sp>
        <p:nvSpPr>
          <p:cNvPr id="120835" name="Прямоугольник 2"/>
          <p:cNvSpPr>
            <a:spLocks noChangeArrowheads="1"/>
          </p:cNvSpPr>
          <p:nvPr/>
        </p:nvSpPr>
        <p:spPr bwMode="auto">
          <a:xfrm>
            <a:off x="3000375" y="428625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6000">
                <a:solidFill>
                  <a:srgbClr val="000099"/>
                </a:solidFill>
              </a:rPr>
              <a:t>Олімпіади</a:t>
            </a:r>
          </a:p>
        </p:txBody>
      </p:sp>
      <p:pic>
        <p:nvPicPr>
          <p:cNvPr id="4" name="Рисунок 5" descr="D:\Документы\географія\метод папка\фото\герби прикрашення\Изображ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0031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4643438"/>
            <a:ext cx="2500312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221163"/>
            <a:ext cx="3103562" cy="2636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Рисунок 8"/>
          <p:cNvPicPr>
            <a:picLocks noChangeAspect="1"/>
          </p:cNvPicPr>
          <p:nvPr/>
        </p:nvPicPr>
        <p:blipFill>
          <a:blip r:embed="rId2">
            <a:lum bright="6000"/>
          </a:blip>
          <a:srcRect t="15149" r="17223" b="4631"/>
          <a:stretch>
            <a:fillRect/>
          </a:stretch>
        </p:blipFill>
        <p:spPr bwMode="auto">
          <a:xfrm>
            <a:off x="611188" y="620713"/>
            <a:ext cx="296862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Рисунок 4" descr="D:\фото\Киев 4.12.17 урок\SAM_3857.JPG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684213" y="3860800"/>
            <a:ext cx="3036887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Объект 4" descr="D:\НЦПО\ПТУ № 34\На сайт олімпіада 2017 р\DSC_0032.JPG"/>
          <p:cNvPicPr>
            <a:picLocks/>
          </p:cNvPicPr>
          <p:nvPr/>
        </p:nvPicPr>
        <p:blipFill>
          <a:blip r:embed="rId4">
            <a:lum bright="6000"/>
          </a:blip>
          <a:srcRect t="20427"/>
          <a:stretch>
            <a:fillRect/>
          </a:stretch>
        </p:blipFill>
        <p:spPr bwMode="auto">
          <a:xfrm>
            <a:off x="5364163" y="3429000"/>
            <a:ext cx="25209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10" descr="фото олімп право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5219700" y="62071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Text Box 11"/>
          <p:cNvSpPr txBox="1">
            <a:spLocks noChangeArrowheads="1"/>
          </p:cNvSpPr>
          <p:nvPr/>
        </p:nvSpPr>
        <p:spPr bwMode="auto">
          <a:xfrm>
            <a:off x="611188" y="2781300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>
                <a:solidFill>
                  <a:schemeClr val="accent1"/>
                </a:solidFill>
              </a:rPr>
              <a:t>Української мови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121862" name="Text Box 12"/>
          <p:cNvSpPr txBox="1">
            <a:spLocks noChangeArrowheads="1"/>
          </p:cNvSpPr>
          <p:nvPr/>
        </p:nvSpPr>
        <p:spPr bwMode="auto">
          <a:xfrm>
            <a:off x="5219700" y="2852738"/>
            <a:ext cx="288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accent1"/>
                </a:solidFill>
              </a:rPr>
              <a:t>Правознавства</a:t>
            </a:r>
            <a:endParaRPr lang="ru-RU">
              <a:solidFill>
                <a:schemeClr val="accent1"/>
              </a:solidFill>
            </a:endParaRPr>
          </a:p>
        </p:txBody>
      </p:sp>
      <p:sp>
        <p:nvSpPr>
          <p:cNvPr id="121863" name="Text Box 14"/>
          <p:cNvSpPr txBox="1">
            <a:spLocks noChangeArrowheads="1"/>
          </p:cNvSpPr>
          <p:nvPr/>
        </p:nvSpPr>
        <p:spPr bwMode="auto">
          <a:xfrm>
            <a:off x="684213" y="6165850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>
                <a:solidFill>
                  <a:schemeClr val="accent1"/>
                </a:solidFill>
              </a:rPr>
              <a:t>Іноземної мови</a:t>
            </a:r>
            <a:endParaRPr lang="ru-RU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971550" y="188913"/>
            <a:ext cx="7704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>
                <a:solidFill>
                  <a:schemeClr val="accent2"/>
                </a:solidFill>
              </a:rPr>
              <a:t>Учасники Міжнародних, Всеукраїнських та обласних конкурсів</a:t>
            </a:r>
            <a:endParaRPr lang="ru-RU" b="1">
              <a:solidFill>
                <a:schemeClr val="accent2"/>
              </a:solidFill>
            </a:endParaRPr>
          </a:p>
        </p:txBody>
      </p:sp>
      <p:pic>
        <p:nvPicPr>
          <p:cNvPr id="122882" name="Picture 6" descr="IMG_20180301_1028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292600"/>
            <a:ext cx="38481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7" descr="dsc_00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341438"/>
            <a:ext cx="1885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 descr="image-0-02-04-649db05597bb147e315f6b6382b4d973aff632a0713aaab0666b44483471be03-V"/>
          <p:cNvPicPr>
            <a:picLocks noChangeAspect="1" noChangeArrowheads="1"/>
          </p:cNvPicPr>
          <p:nvPr/>
        </p:nvPicPr>
        <p:blipFill>
          <a:blip r:embed="rId5">
            <a:lum bright="18000"/>
          </a:blip>
          <a:srcRect/>
          <a:stretch>
            <a:fillRect/>
          </a:stretch>
        </p:blipFill>
        <p:spPr bwMode="auto">
          <a:xfrm>
            <a:off x="468313" y="1341438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Объект 4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 l="18556" r="11037" b="49307"/>
          <a:stretch>
            <a:fillRect/>
          </a:stretch>
        </p:blipFill>
        <p:spPr bwMode="auto">
          <a:xfrm>
            <a:off x="6443663" y="1484313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11" descr="http://ncpo.klasna.com/uploads/org4941/user_507535/photofile_1521638567_191140834_big.jpg"/>
          <p:cNvPicPr>
            <a:picLocks noChangeAspect="1" noChangeArrowheads="1"/>
          </p:cNvPicPr>
          <p:nvPr/>
        </p:nvPicPr>
        <p:blipFill>
          <a:blip r:embed="rId7" r:link="rId8">
            <a:lum bright="12000"/>
          </a:blip>
          <a:srcRect t="5669"/>
          <a:stretch>
            <a:fillRect/>
          </a:stretch>
        </p:blipFill>
        <p:spPr bwMode="auto">
          <a:xfrm>
            <a:off x="4787900" y="4221163"/>
            <a:ext cx="34369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493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 l="2744" t="7141" r="4323" b="6474"/>
          <a:stretch>
            <a:fillRect/>
          </a:stretch>
        </p:blipFill>
        <p:spPr bwMode="auto">
          <a:xfrm>
            <a:off x="0" y="1096963"/>
            <a:ext cx="91440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xt Box 9"/>
          <p:cNvSpPr txBox="1">
            <a:spLocks noChangeArrowheads="1"/>
          </p:cNvSpPr>
          <p:nvPr/>
        </p:nvSpPr>
        <p:spPr bwMode="auto">
          <a:xfrm>
            <a:off x="468313" y="260350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>
                <a:solidFill>
                  <a:srgbClr val="000099"/>
                </a:solidFill>
              </a:rPr>
              <a:t>Всеукраїнські та Міжнародні конкурси</a:t>
            </a:r>
            <a:endParaRPr lang="ru-RU" sz="2400" b="1">
              <a:solidFill>
                <a:srgbClr val="000099"/>
              </a:solidFill>
            </a:endParaRPr>
          </a:p>
        </p:txBody>
      </p:sp>
      <p:sp>
        <p:nvSpPr>
          <p:cNvPr id="124932" name="Text Box 10"/>
          <p:cNvSpPr txBox="1">
            <a:spLocks noChangeArrowheads="1"/>
          </p:cNvSpPr>
          <p:nvPr/>
        </p:nvSpPr>
        <p:spPr bwMode="auto">
          <a:xfrm>
            <a:off x="971550" y="1844675"/>
            <a:ext cx="727233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uk-UA" sz="1600" b="1" i="1">
                <a:solidFill>
                  <a:srgbClr val="00CC00"/>
                </a:solidFill>
              </a:rPr>
              <a:t>знавці англійської мови  “ ГРІНВІЧ” (Лисенко М.М., Вихарева Ю.А.)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600" b="1" i="1">
                <a:solidFill>
                  <a:srgbClr val="00CC00"/>
                </a:solidFill>
              </a:rPr>
              <a:t> гра “ </a:t>
            </a:r>
            <a:r>
              <a:rPr lang="en-US" sz="1600" b="1" i="1">
                <a:solidFill>
                  <a:srgbClr val="00CC00"/>
                </a:solidFill>
              </a:rPr>
              <a:t>Sunfiower</a:t>
            </a:r>
            <a:r>
              <a:rPr lang="uk-UA" sz="1600" b="1" i="1">
                <a:solidFill>
                  <a:srgbClr val="00CC00"/>
                </a:solidFill>
              </a:rPr>
              <a:t>”  із зарубіжної літератури ( Клопінська І.О.)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600" b="1" i="1">
                <a:solidFill>
                  <a:srgbClr val="00CC00"/>
                </a:solidFill>
              </a:rPr>
              <a:t> конкурс “ОЛІМПУС” з української мови ( Шевцова Н.О.) та історії   ( Вареник Н.П., Прончакова Л.В.).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600" b="1" i="1">
                <a:solidFill>
                  <a:srgbClr val="00CC00"/>
                </a:solidFill>
              </a:rPr>
              <a:t> знавці української мови ім.П.Яцика (Есаулко О.О., Шевцова Н.О.)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600" b="1" i="1">
                <a:solidFill>
                  <a:srgbClr val="00CC00"/>
                </a:solidFill>
              </a:rPr>
              <a:t> мовно-літературний конкурс ім.Т.Г.Шевченка(Есаулко О.О., Шевцова Н.О.)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600" b="1" i="1">
                <a:solidFill>
                  <a:srgbClr val="00CC00"/>
                </a:solidFill>
              </a:rPr>
              <a:t> конкурс юних істориків “Лелека” ( Вареник Н.П., Прончакова Л.В.).</a:t>
            </a:r>
          </a:p>
          <a:p>
            <a:pPr>
              <a:spcBef>
                <a:spcPct val="50000"/>
              </a:spcBef>
            </a:pPr>
            <a:endParaRPr lang="ru-RU" sz="1600" b="1" i="1">
              <a:solidFill>
                <a:srgbClr val="00CC00"/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60269">
            <a:off x="306388" y="3411538"/>
            <a:ext cx="4378325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 l="3127" t="5090" r="4236" b="3825"/>
          <a:stretch>
            <a:fillRect/>
          </a:stretch>
        </p:blipFill>
        <p:spPr bwMode="auto">
          <a:xfrm>
            <a:off x="4926013" y="760413"/>
            <a:ext cx="4251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99310" y="2132856"/>
            <a:ext cx="7851648" cy="1191558"/>
          </a:xfrm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8800" dirty="0" smtClean="0"/>
              <a:t>Відкриті</a:t>
            </a:r>
            <a:br>
              <a:rPr lang="uk-UA" sz="8800" dirty="0" smtClean="0"/>
            </a:br>
            <a:r>
              <a:rPr lang="uk-UA" sz="8800" dirty="0" smtClean="0"/>
              <a:t>уроки</a:t>
            </a:r>
            <a:endParaRPr lang="ru-RU" sz="88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4"/>
          <p:cNvSpPr txBox="1">
            <a:spLocks noChangeArrowheads="1"/>
          </p:cNvSpPr>
          <p:nvPr/>
        </p:nvSpPr>
        <p:spPr bwMode="auto">
          <a:xfrm>
            <a:off x="900113" y="333375"/>
            <a:ext cx="7559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>
                <a:solidFill>
                  <a:srgbClr val="000099"/>
                </a:solidFill>
              </a:rPr>
              <a:t>Українська література «Прагнення людини до любові й добра за творчістю Б.Грінчека» ( Шевцова Н.О.)</a:t>
            </a:r>
            <a:endParaRPr lang="ru-RU" b="1">
              <a:solidFill>
                <a:srgbClr val="000099"/>
              </a:solidFill>
            </a:endParaRPr>
          </a:p>
        </p:txBody>
      </p:sp>
      <p:pic>
        <p:nvPicPr>
          <p:cNvPr id="128003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3621088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149725"/>
            <a:ext cx="39624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1341438"/>
            <a:ext cx="3452813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684213" y="404813"/>
            <a:ext cx="799147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6600"/>
                </a:solidFill>
                <a:latin typeface="Times New Roman" pitchFamily="18" charset="0"/>
              </a:rPr>
              <a:t>Нашими  головними  завданнями є:</a:t>
            </a:r>
            <a:r>
              <a:rPr lang="uk-UA" b="1">
                <a:solidFill>
                  <a:srgbClr val="006600"/>
                </a:solidFill>
              </a:rPr>
              <a:t/>
            </a:r>
            <a:br>
              <a:rPr lang="uk-UA" b="1">
                <a:solidFill>
                  <a:srgbClr val="006600"/>
                </a:solidFill>
              </a:rPr>
            </a:br>
            <a:endParaRPr lang="ru-RU" b="1">
              <a:solidFill>
                <a:srgbClr val="006600"/>
              </a:solidFill>
            </a:endParaRPr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250825" y="981075"/>
            <a:ext cx="8391525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-  активне використання  </a:t>
            </a:r>
            <a:r>
              <a:rPr lang="en-US" sz="2000" b="1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педагогічних методик</a:t>
            </a:r>
            <a:r>
              <a:rPr lang="en-US" sz="2000" b="1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з метою стимулювання розвитку   особистості;</a:t>
            </a:r>
            <a:endParaRPr lang="en-US" sz="2000" b="1">
              <a:solidFill>
                <a:srgbClr val="009900"/>
              </a:solidFill>
              <a:latin typeface="Times New Roman" pitchFamily="18" charset="0"/>
            </a:endParaRPr>
          </a:p>
          <a:p>
            <a:endParaRPr lang="uk-UA" sz="2000" b="1">
              <a:solidFill>
                <a:srgbClr val="009900"/>
              </a:solidFill>
              <a:latin typeface="Times New Roman" pitchFamily="18" charset="0"/>
            </a:endParaRPr>
          </a:p>
          <a:p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розкриття творчих здібностей учнів;</a:t>
            </a:r>
            <a:endParaRPr lang="en-US" sz="2000" b="1">
              <a:solidFill>
                <a:srgbClr val="009900"/>
              </a:solidFill>
              <a:latin typeface="Times New Roman" pitchFamily="18" charset="0"/>
            </a:endParaRPr>
          </a:p>
          <a:p>
            <a:r>
              <a:rPr lang="en-US" sz="2000" b="1">
                <a:solidFill>
                  <a:srgbClr val="009900"/>
                </a:solidFill>
                <a:latin typeface="Times New Roman" pitchFamily="18" charset="0"/>
              </a:rPr>
              <a:t> </a:t>
            </a:r>
            <a:endParaRPr lang="uk-UA" sz="2000" b="1">
              <a:solidFill>
                <a:srgbClr val="009900"/>
              </a:solidFill>
              <a:latin typeface="Times New Roman" pitchFamily="18" charset="0"/>
            </a:endParaRPr>
          </a:p>
          <a:p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- формування свідомої, активної особистості та громадянина.</a:t>
            </a:r>
          </a:p>
          <a:p>
            <a:endParaRPr lang="uk-UA" sz="2000" b="1">
              <a:solidFill>
                <a:srgbClr val="009900"/>
              </a:solidFill>
              <a:latin typeface="Times New Roman" pitchFamily="18" charset="0"/>
            </a:endParaRPr>
          </a:p>
          <a:p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- розвиток  комунікативних  здібностей  учнів  в процесі вивчення предметів суспільно-гуманітарного циклу шляхом впровадження сучасних педагогічних  технологій;</a:t>
            </a:r>
            <a:endParaRPr lang="uk-UA" sz="2000">
              <a:solidFill>
                <a:srgbClr val="009900"/>
              </a:solidFill>
              <a:latin typeface="Times New Roman" pitchFamily="18" charset="0"/>
            </a:endParaRPr>
          </a:p>
          <a:p>
            <a:endParaRPr lang="uk-UA" sz="2000" b="1">
              <a:solidFill>
                <a:srgbClr val="009900"/>
              </a:solidFill>
              <a:latin typeface="Times New Roman" pitchFamily="18" charset="0"/>
            </a:endParaRPr>
          </a:p>
          <a:p>
            <a:r>
              <a:rPr lang="uk-UA" sz="2000" b="1">
                <a:solidFill>
                  <a:srgbClr val="009900"/>
                </a:solidFill>
                <a:latin typeface="Times New Roman" pitchFamily="18" charset="0"/>
              </a:rPr>
              <a:t>- використання інтерактивних   методів навчання на уроках.</a:t>
            </a:r>
            <a:endParaRPr lang="uk-UA" sz="2000">
              <a:solidFill>
                <a:srgbClr val="0099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ru-RU" sz="2000" b="1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5" descr="ÐÐ°ÑÑÐ¸Ð½ÐºÐ¸ Ð¿Ð¾ Ð·Ð°Ð¿ÑÐ¾ÑÑ ÐºÐ°ÑÑÐ¸Ð½ÐºÐ¸ Ð· ÑÐºÑÐ»ÑÐ½Ð¾Ñ Ð´Ð¾ÑÐºÐ¾Ñ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-531813"/>
            <a:ext cx="9753600" cy="815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Text Box 6"/>
          <p:cNvSpPr txBox="1">
            <a:spLocks noChangeArrowheads="1"/>
          </p:cNvSpPr>
          <p:nvPr/>
        </p:nvSpPr>
        <p:spPr bwMode="auto">
          <a:xfrm>
            <a:off x="539750" y="0"/>
            <a:ext cx="8604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rgbClr val="000099"/>
                </a:solidFill>
              </a:rPr>
              <a:t>Позакласні заходи та виховні години</a:t>
            </a:r>
            <a:endParaRPr lang="ru-RU" sz="2000" b="1">
              <a:solidFill>
                <a:srgbClr val="000099"/>
              </a:solidFill>
            </a:endParaRPr>
          </a:p>
        </p:txBody>
      </p:sp>
      <p:sp>
        <p:nvSpPr>
          <p:cNvPr id="130051" name="Text Box 7"/>
          <p:cNvSpPr txBox="1">
            <a:spLocks noChangeArrowheads="1"/>
          </p:cNvSpPr>
          <p:nvPr/>
        </p:nvSpPr>
        <p:spPr bwMode="auto">
          <a:xfrm>
            <a:off x="1619250" y="1628775"/>
            <a:ext cx="575945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uk-UA" sz="1400"/>
              <a:t>Іноземна мова – “ Хеловін”, “Різдвяний віночок”, квест “Лондон” (Лисенко М.М.); вІкторина “Найрозумніший учень” (Вихарева Ю.А).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400"/>
              <a:t> українська література – Сковородинські читання “Пізнай себе” ( Есаулко О.О.); театралізована гра “Гуморина”(Шевцова Н.О., Чєрємнова Н.О., Вареник Н.П.);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400"/>
              <a:t>зарубіжна література “Усний патріотичний журнал "З</a:t>
            </a:r>
            <a:r>
              <a:rPr lang="uk-UA"/>
              <a:t> </a:t>
            </a:r>
            <a:r>
              <a:rPr lang="uk-UA" sz="1200"/>
              <a:t>Україною в серці. Нас єднає "Заповіт.  (Клопінська І.О., Лисенко М.М., кл. керівник Євстратенко І.П.)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400"/>
              <a:t> українська мова – мовознавчий турнір (Шевцова Н.О.);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400"/>
              <a:t>бінарний позакласний захід присвячений В.Висоцькому “ Дякую. Що живий…” Клопінська І.О. Щвець А.В.)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400"/>
              <a:t> виховна година до річниці  Г.Сковороди “Все починається з добра”(Вареник Н.П.);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uk-UA" sz="1400"/>
              <a:t> позакласний захід “ Мистецтво виготовлення ТОПІАРІЮ” ( Вареник Н.П., Лисенко М.М., Чєрємнова Н.О.).</a:t>
            </a:r>
          </a:p>
        </p:txBody>
      </p:sp>
    </p:spTree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Рисунок 4" descr="D:\фото\Киев 4.12.17 урок\SAM_4095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395288" y="404813"/>
            <a:ext cx="2393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84" descr="IMG_20171208_141432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3132138" y="404813"/>
            <a:ext cx="2397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Рисунок 2" descr="http://ncpo.klasna.com/uploads/editor/4941/507535/news_/images/irischa_1_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2492375"/>
            <a:ext cx="235426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476250"/>
            <a:ext cx="31988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2708275"/>
            <a:ext cx="3198812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8" descr="IMG_008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25654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9" descr="IMG_016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4300" y="4508500"/>
            <a:ext cx="16224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10" descr="IMG_038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213" y="47974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Picture 11" descr="IMG_01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3663" y="47974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424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>
                <a:solidFill>
                  <a:schemeClr val="accent1"/>
                </a:solidFill>
              </a:rPr>
              <a:t>САМООСВІТА</a:t>
            </a:r>
            <a:endParaRPr lang="ru-RU" sz="2800" b="1">
              <a:solidFill>
                <a:schemeClr val="accent1"/>
              </a:solidFill>
            </a:endParaRPr>
          </a:p>
        </p:txBody>
      </p:sp>
      <p:sp>
        <p:nvSpPr>
          <p:cNvPr id="132099" name="Text Box 5"/>
          <p:cNvSpPr txBox="1">
            <a:spLocks noChangeArrowheads="1"/>
          </p:cNvSpPr>
          <p:nvPr/>
        </p:nvSpPr>
        <p:spPr bwMode="auto">
          <a:xfrm>
            <a:off x="539750" y="1341438"/>
            <a:ext cx="8424863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i="1">
                <a:solidFill>
                  <a:srgbClr val="006600"/>
                </a:solidFill>
              </a:rPr>
              <a:t>Дистанційні курси  “ Медіаграмотність для громадян” ( Лисенко М.М., Вареник Н.П., Шевцова Н.О., Клопінська І.О., Прончакова Л.В.).</a:t>
            </a:r>
          </a:p>
          <a:p>
            <a:pPr>
              <a:spcBef>
                <a:spcPct val="50000"/>
              </a:spcBef>
            </a:pPr>
            <a:endParaRPr lang="uk-UA" b="1" i="1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r>
              <a:rPr lang="uk-UA" b="1" i="1">
                <a:solidFill>
                  <a:srgbClr val="006600"/>
                </a:solidFill>
              </a:rPr>
              <a:t>Курси з  іноземної мови ( Лисенко М.М.).</a:t>
            </a:r>
          </a:p>
          <a:p>
            <a:pPr>
              <a:spcBef>
                <a:spcPct val="50000"/>
              </a:spcBef>
            </a:pPr>
            <a:endParaRPr lang="uk-UA" b="1" i="1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r>
              <a:rPr lang="uk-UA" b="1" i="1">
                <a:solidFill>
                  <a:srgbClr val="006600"/>
                </a:solidFill>
              </a:rPr>
              <a:t>“ СОНЯШНИК” для вчителів; участь у творчому семінарі О.Авраменка про особливості  створення НУШ ( Шевцова Н.О.).</a:t>
            </a:r>
          </a:p>
          <a:p>
            <a:pPr>
              <a:spcBef>
                <a:spcPct val="50000"/>
              </a:spcBef>
            </a:pPr>
            <a:endParaRPr lang="uk-UA" b="1" i="1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r>
              <a:rPr lang="uk-UA" b="1" i="1">
                <a:solidFill>
                  <a:srgbClr val="006600"/>
                </a:solidFill>
              </a:rPr>
              <a:t>“Профтехосвіта” надрукував авторську розробку уроку “Портрет Доріана Грея” (Клопінська І.О.).</a:t>
            </a:r>
          </a:p>
          <a:p>
            <a:pPr>
              <a:spcBef>
                <a:spcPct val="50000"/>
              </a:spcBef>
            </a:pPr>
            <a:endParaRPr lang="uk-UA" b="1" i="1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r>
              <a:rPr lang="uk-UA" b="1" i="1">
                <a:solidFill>
                  <a:srgbClr val="006600"/>
                </a:solidFill>
              </a:rPr>
              <a:t>Участь у проекті “Євроклуби як механізм інтеграції до Європейського освітнього простору” ( Вареник Н.П.).</a:t>
            </a:r>
            <a:endParaRPr lang="ru-RU" b="1" i="1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4" descr="Изображение10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3057525" cy="2159000"/>
          </a:xfrm>
          <a:prstGeom prst="rect">
            <a:avLst/>
          </a:prstGeom>
          <a:noFill/>
          <a:ln w="28575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133122" name="Picture 5" descr="скри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60350"/>
            <a:ext cx="1485900" cy="2157413"/>
          </a:xfrm>
          <a:prstGeom prst="rect">
            <a:avLst/>
          </a:prstGeom>
          <a:noFill/>
          <a:ln w="19050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133123" name="Picture 93" descr="Изображение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5059363"/>
            <a:ext cx="25908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92" descr="Изображение0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260350"/>
            <a:ext cx="2479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Рисунок 5"/>
          <p:cNvPicPr>
            <a:picLocks noChangeAspect="1"/>
          </p:cNvPicPr>
          <p:nvPr/>
        </p:nvPicPr>
        <p:blipFill>
          <a:blip r:embed="rId6"/>
          <a:srcRect l="14055" t="17305" r="15268" b="12013"/>
          <a:stretch>
            <a:fillRect/>
          </a:stretch>
        </p:blipFill>
        <p:spPr bwMode="auto">
          <a:xfrm>
            <a:off x="3563938" y="2924175"/>
            <a:ext cx="2335212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Рисунок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924175"/>
            <a:ext cx="30559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11" descr="НИНОС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9925" y="2781300"/>
            <a:ext cx="157956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4"/>
          <p:cNvSpPr txBox="1">
            <a:spLocks noChangeArrowheads="1"/>
          </p:cNvSpPr>
          <p:nvPr/>
        </p:nvSpPr>
        <p:spPr bwMode="auto">
          <a:xfrm>
            <a:off x="755650" y="476250"/>
            <a:ext cx="7920038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06600"/>
                </a:solidFill>
                <a:latin typeface="Times New Roman" pitchFamily="18" charset="0"/>
              </a:rPr>
              <a:t>Завдання методичного об’єднання</a:t>
            </a:r>
          </a:p>
          <a:p>
            <a:r>
              <a:rPr lang="uk-UA" sz="1400">
                <a:solidFill>
                  <a:srgbClr val="00CC00"/>
                </a:solidFill>
                <a:latin typeface="Times New Roman" pitchFamily="18" charset="0"/>
              </a:rPr>
              <a:t>  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Виходячи із вищезазначеного, у 2018-2019 н.р., викладачі суспільно-гуманітарних дисциплін зосередять увагу на реалізації завдань оновлених програм, підвищенні якості освіти й підвищенні інтересу учнів до процесу навчання.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  Робота методичного об’єднання буде спрямовуватись на: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робота над проблемою методичного об’єднання «Активізація пізнавальної діяльності учнів на уроках суспільно-гуманітарних дисциплін шляхом  формування основних  компетентностей»;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упровадження в навчально-виховних процес інноваційних педагогічних технологій; особистісно-зорієнтований підхід до учнів на уроках;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науково-методичне забезпечення навчальних занять із суспільно-гуманітарних дисциплін;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допомогти учням отримані знання відтворити у процесі життєвої діяльності;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навчання учнів із різних та доступних джерел знань, формування в учнів критичного мислення;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залучення учнів до науково-дослідницької та пошукової діяльності;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використання навчального матеріалу із суспільно-гуманітарних  дисциплін як чинника національно-патріотичного виховання учнівської молоді, формування в підлітків активної громадянської позиції;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здійснювати міжпредметні змістовні лінії через актуалізацію відповідних знаннєвих, діяльнісних і оцінно-ціннісних компонентів;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r>
              <a:rPr lang="ru-RU" sz="1600" i="1">
                <a:solidFill>
                  <a:srgbClr val="00CC00"/>
                </a:solidFill>
                <a:latin typeface="Times New Roman" pitchFamily="18" charset="0"/>
              </a:rPr>
              <a:t> </a:t>
            </a:r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формування в учнів предметних компетентностей та практичних умінь і навичок, відповідно до вимог нових навчальних програм.</a:t>
            </a:r>
          </a:p>
          <a:p>
            <a:r>
              <a:rPr lang="uk-UA" sz="1600" i="1">
                <a:solidFill>
                  <a:srgbClr val="00CC00"/>
                </a:solidFill>
                <a:latin typeface="Times New Roman" pitchFamily="18" charset="0"/>
              </a:rPr>
              <a:t>·      </a:t>
            </a:r>
            <a:endParaRPr lang="ru-RU" sz="1600" i="1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5" descr="ÐÐ°ÑÑÐ¸Ð½ÐºÐ¸ Ð¿Ð¾ Ð·Ð°Ð¿ÑÐ¾ÑÑ ÐºÐ°ÑÑÐ¸Ð½ÐºÐ¸ Ð· Ð²Ð¸ÑÐ°Ð·Ð°Ð¼Ð¸ Ð¡Ð£Ð¥ÐÐÐÐÐÐ¡Ð¬ÐÐÐÐ ÐÐ Ð ÐÐÐÐ§ÐÐÐÐ¯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836613"/>
            <a:ext cx="7197725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newworld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24225"/>
            <a:ext cx="1447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47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324225"/>
            <a:ext cx="1447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1447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1"/>
          <p:cNvSpPr>
            <a:spLocks noChangeArrowheads="1"/>
          </p:cNvSpPr>
          <p:nvPr/>
        </p:nvSpPr>
        <p:spPr bwMode="auto">
          <a:xfrm>
            <a:off x="1619250" y="404813"/>
            <a:ext cx="6357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sz="24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Проблема, над якою працює методичне об</a:t>
            </a:r>
            <a:r>
              <a:rPr lang="en-US" sz="24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’</a:t>
            </a:r>
            <a:r>
              <a:rPr lang="uk-UA" sz="24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єднання</a:t>
            </a:r>
            <a:r>
              <a:rPr lang="uk-UA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1835150" y="1916113"/>
            <a:ext cx="583247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>
                <a:solidFill>
                  <a:srgbClr val="33CC33"/>
                </a:solidFill>
                <a:latin typeface="Times New Roman" pitchFamily="18" charset="0"/>
              </a:rPr>
              <a:t>АКТИВІЗАЦІЯ ПІЗНАВАЛЬНОЇ </a:t>
            </a:r>
          </a:p>
          <a:p>
            <a:pPr algn="ctr">
              <a:spcBef>
                <a:spcPct val="50000"/>
              </a:spcBef>
            </a:pPr>
            <a:r>
              <a:rPr lang="uk-UA" sz="2400" b="1">
                <a:solidFill>
                  <a:srgbClr val="33CC33"/>
                </a:solidFill>
                <a:latin typeface="Times New Roman" pitchFamily="18" charset="0"/>
              </a:rPr>
              <a:t>ДІЯЛЬНОСТІ УЧНІВ НА УРОКАХ </a:t>
            </a:r>
          </a:p>
          <a:p>
            <a:pPr algn="ctr">
              <a:spcBef>
                <a:spcPct val="50000"/>
              </a:spcBef>
            </a:pPr>
            <a:r>
              <a:rPr lang="uk-UA" sz="2400" b="1">
                <a:solidFill>
                  <a:srgbClr val="33CC33"/>
                </a:solidFill>
                <a:latin typeface="Times New Roman" pitchFamily="18" charset="0"/>
              </a:rPr>
              <a:t>СУСПІЛЬНО-ГУМАНІТАРНИХ </a:t>
            </a:r>
          </a:p>
          <a:p>
            <a:pPr algn="ctr">
              <a:spcBef>
                <a:spcPct val="50000"/>
              </a:spcBef>
            </a:pPr>
            <a:r>
              <a:rPr lang="uk-UA" sz="2400" b="1">
                <a:solidFill>
                  <a:srgbClr val="33CC33"/>
                </a:solidFill>
                <a:latin typeface="Times New Roman" pitchFamily="18" charset="0"/>
              </a:rPr>
              <a:t>ДИСЦИПЛІН</a:t>
            </a:r>
            <a:endParaRPr lang="ru-RU" sz="2400" b="1">
              <a:solidFill>
                <a:srgbClr val="33CC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434" name="Рисунок 13" descr="j043687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63525">
            <a:off x="1903413" y="50800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13" descr="j043687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63525">
            <a:off x="927100" y="5070475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13" descr="j043687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63525">
            <a:off x="-1588" y="5213350"/>
            <a:ext cx="1714501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Содержимое 2"/>
          <p:cNvSpPr txBox="1">
            <a:spLocks/>
          </p:cNvSpPr>
          <p:nvPr/>
        </p:nvSpPr>
        <p:spPr bwMode="auto">
          <a:xfrm>
            <a:off x="1714500" y="1285875"/>
            <a:ext cx="5643563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indent="-265113" algn="ctr">
              <a:spcBef>
                <a:spcPts val="25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uk-UA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Лише той Учитель, </a:t>
            </a:r>
          </a:p>
          <a:p>
            <a:pPr marL="265113" indent="-265113" algn="ctr">
              <a:spcBef>
                <a:spcPts val="25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uk-UA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хто живе так, </a:t>
            </a:r>
          </a:p>
          <a:p>
            <a:pPr marL="265113" indent="-265113" algn="ctr">
              <a:spcBef>
                <a:spcPts val="25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uk-UA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 навчає</a:t>
            </a:r>
            <a:r>
              <a:rPr 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4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r">
              <a:spcBef>
                <a:spcPts val="25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uk-UA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Г.С. Сковорода</a:t>
            </a:r>
            <a:endParaRPr lang="ru-RU" sz="4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Фон - Ольга Васильевна Смирнова"/>
          <p:cNvPicPr>
            <a:picLocks noChangeAspect="1" noChangeArrowheads="1"/>
          </p:cNvPicPr>
          <p:nvPr/>
        </p:nvPicPr>
        <p:blipFill>
          <a:blip r:embed="rId2"/>
          <a:srcRect l="24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14313" y="1209675"/>
            <a:ext cx="8786812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1. Використовувати у своїй роботі розроблені методики вивчення і визначення психолого – педагогічних , медико – фізіологічних особливостей особистості.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2. На уроках з предметів суспільно – гуманітарного циклу особливу увагу приділяти: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     розвитку зв’язного мовлення;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     збагаченню активного словникового запасу;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     розвитку діалогічного мовлення;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     удосконаленню якостей читання;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     розвитку оперативної пам’яті;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     формуванню духовної культури учнів.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3. Використовувати у роботі інтерактивні форми навчання.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4. Проводити на уроках індивідуальну та диференційовану роботу зі слабкими учнями.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5. Організовувати навчання як процес пізнання дилемного оточуючого світу і себе.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6. Оптимально урізноманітнювати методику навчальних занять, вдумливо практикуючи нестандартність їх форм і змісту.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7. Систематично знайомити учнів з народними традиціями, культурою українського народу.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  <a:p>
            <a:pPr eaLnBrk="0" hangingPunct="0"/>
            <a:r>
              <a:rPr lang="uk-UA" b="1">
                <a:solidFill>
                  <a:schemeClr val="accent1"/>
                </a:solidFill>
                <a:latin typeface="Monotype Corsiva" pitchFamily="66" charset="0"/>
                <a:cs typeface="Times New Roman" pitchFamily="18" charset="0"/>
              </a:rPr>
              <a:t>8. Проводити позакласну роботу з учнями.</a:t>
            </a:r>
            <a:endParaRPr lang="uk-UA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4" name="Двойная волна 3"/>
          <p:cNvSpPr/>
          <p:nvPr/>
        </p:nvSpPr>
        <p:spPr>
          <a:xfrm>
            <a:off x="0" y="0"/>
            <a:ext cx="8858250" cy="914400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b="1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4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ЗАХОДИ ПО ВИВЧЕННЮ ТА ПІДВИЩЕННЮ РІВНЯ ЗНАНЬ,  УМІНЬ, НАВИЧОК УЧНІВ</a:t>
            </a:r>
            <a:r>
              <a:rPr lang="uk-UA" sz="240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uk-UA">
              <a:solidFill>
                <a:srgbClr val="0099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7bwa9lx_h0u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2066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468313" y="2708275"/>
            <a:ext cx="2087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>
                <a:solidFill>
                  <a:schemeClr val="accent1"/>
                </a:solidFill>
              </a:rPr>
              <a:t>Викладач права</a:t>
            </a:r>
            <a:endParaRPr lang="ru-RU" sz="1400" b="1">
              <a:solidFill>
                <a:schemeClr val="accent1"/>
              </a:solidFill>
            </a:endParaRPr>
          </a:p>
        </p:txBody>
      </p:sp>
      <p:pic>
        <p:nvPicPr>
          <p:cNvPr id="20483" name="Picture 6" descr="http://ncpo.klasna.com/uploads/editor/4941/507535/sitepage_60/images/img_0396_1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2843213" y="836613"/>
            <a:ext cx="14874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2627313" y="2708275"/>
            <a:ext cx="20891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>
                <a:solidFill>
                  <a:schemeClr val="accent1"/>
                </a:solidFill>
              </a:rPr>
              <a:t>Викладач української мови та літератури</a:t>
            </a:r>
            <a:endParaRPr lang="ru-RU" sz="1400" b="1">
              <a:solidFill>
                <a:schemeClr val="accent1"/>
              </a:solidFill>
            </a:endParaRPr>
          </a:p>
        </p:txBody>
      </p:sp>
      <p:pic>
        <p:nvPicPr>
          <p:cNvPr id="20485" name="Picture 9" descr="http://ncpo.klasna.com/uploads/editor/4941/507535/sitepage_60/images/p_u8zwfoe6k_2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4787900" y="836613"/>
            <a:ext cx="1663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4716463" y="2708275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>
                <a:solidFill>
                  <a:schemeClr val="accent1"/>
                </a:solidFill>
              </a:rPr>
              <a:t>Викладач історії</a:t>
            </a:r>
            <a:endParaRPr lang="ru-RU" sz="1400" b="1">
              <a:solidFill>
                <a:schemeClr val="accent1"/>
              </a:solidFill>
            </a:endParaRPr>
          </a:p>
        </p:txBody>
      </p:sp>
      <p:pic>
        <p:nvPicPr>
          <p:cNvPr id="20487" name="Picture 11" descr="img_0407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8488" y="836613"/>
            <a:ext cx="1647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6948488" y="2636838"/>
            <a:ext cx="16557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>
                <a:solidFill>
                  <a:schemeClr val="accent1"/>
                </a:solidFill>
              </a:rPr>
              <a:t>Викладач іноземної мови</a:t>
            </a:r>
            <a:endParaRPr lang="ru-RU" sz="1400" b="1">
              <a:solidFill>
                <a:schemeClr val="accent1"/>
              </a:solidFill>
            </a:endParaRPr>
          </a:p>
        </p:txBody>
      </p:sp>
      <p:pic>
        <p:nvPicPr>
          <p:cNvPr id="20489" name="Picture 13" descr="img_0008_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288" y="3573463"/>
            <a:ext cx="1828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 Box 14"/>
          <p:cNvSpPr txBox="1">
            <a:spLocks noChangeArrowheads="1"/>
          </p:cNvSpPr>
          <p:nvPr/>
        </p:nvSpPr>
        <p:spPr bwMode="auto">
          <a:xfrm>
            <a:off x="323850" y="5445125"/>
            <a:ext cx="18716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>
                <a:solidFill>
                  <a:schemeClr val="accent1"/>
                </a:solidFill>
              </a:rPr>
              <a:t>Викладач іноземної мови</a:t>
            </a:r>
            <a:endParaRPr lang="ru-RU" sz="1400" b="1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endParaRPr lang="ru-RU" sz="1400" b="1">
              <a:solidFill>
                <a:schemeClr val="accent1"/>
              </a:solidFill>
            </a:endParaRPr>
          </a:p>
        </p:txBody>
      </p:sp>
      <p:pic>
        <p:nvPicPr>
          <p:cNvPr id="20491" name="Picture 15" descr="izobrazhenie_388_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3800" y="3644900"/>
            <a:ext cx="14382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4859338" y="5516563"/>
            <a:ext cx="180022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>
                <a:solidFill>
                  <a:schemeClr val="accent1"/>
                </a:solidFill>
              </a:rPr>
              <a:t>Викладач української мови та літератури</a:t>
            </a:r>
            <a:endParaRPr lang="ru-RU" sz="1400" b="1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endParaRPr lang="ru-RU" sz="1400" b="1"/>
          </a:p>
        </p:txBody>
      </p:sp>
      <p:pic>
        <p:nvPicPr>
          <p:cNvPr id="20493" name="Picture 18" descr="IMG_7696"/>
          <p:cNvPicPr>
            <a:picLocks noChangeAspect="1" noChangeArrowheads="1"/>
          </p:cNvPicPr>
          <p:nvPr/>
        </p:nvPicPr>
        <p:blipFill>
          <a:blip r:embed="rId11"/>
          <a:srcRect l="7217" t="24753" r="40382"/>
          <a:stretch>
            <a:fillRect/>
          </a:stretch>
        </p:blipFill>
        <p:spPr bwMode="auto">
          <a:xfrm>
            <a:off x="2700338" y="3644900"/>
            <a:ext cx="1674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Text Box 19"/>
          <p:cNvSpPr txBox="1">
            <a:spLocks noChangeArrowheads="1"/>
          </p:cNvSpPr>
          <p:nvPr/>
        </p:nvSpPr>
        <p:spPr bwMode="auto">
          <a:xfrm>
            <a:off x="2771775" y="5445125"/>
            <a:ext cx="1655763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>
                <a:solidFill>
                  <a:schemeClr val="accent1"/>
                </a:solidFill>
              </a:rPr>
              <a:t>Викладач зарубіжної літератури</a:t>
            </a:r>
            <a:endParaRPr lang="ru-RU" sz="1400" b="1">
              <a:solidFill>
                <a:schemeClr val="accent1"/>
              </a:solidFill>
            </a:endParaRPr>
          </a:p>
          <a:p>
            <a:pPr>
              <a:spcBef>
                <a:spcPct val="50000"/>
              </a:spcBef>
            </a:pPr>
            <a:endParaRPr lang="ru-RU" sz="1400" b="1">
              <a:solidFill>
                <a:schemeClr val="accent1"/>
              </a:solidFill>
            </a:endParaRPr>
          </a:p>
        </p:txBody>
      </p:sp>
      <p:sp>
        <p:nvSpPr>
          <p:cNvPr id="20495" name="Text Box 16"/>
          <p:cNvSpPr txBox="1">
            <a:spLocks noChangeArrowheads="1"/>
          </p:cNvSpPr>
          <p:nvPr/>
        </p:nvSpPr>
        <p:spPr bwMode="auto">
          <a:xfrm>
            <a:off x="755650" y="0"/>
            <a:ext cx="7993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uk-UA" sz="4400" b="1">
                <a:solidFill>
                  <a:srgbClr val="009900"/>
                </a:solidFill>
                <a:latin typeface="Times New Roman" pitchFamily="18" charset="0"/>
              </a:rPr>
              <a:t>Актив обєднання</a:t>
            </a:r>
            <a:endParaRPr lang="ru-RU" sz="4400" b="1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36766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0"/>
            <a:ext cx="3714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01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0"/>
            <a:ext cx="10001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3324225"/>
            <a:ext cx="1071562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510406" y="522777"/>
            <a:ext cx="3744416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002060"/>
                </a:solidFill>
                <a:latin typeface="Comic Sans MS" pitchFamily="66" charset="0"/>
              </a:rPr>
              <a:t>Форми методичної роботи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908175" y="1557338"/>
            <a:ext cx="647700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642910" y="2143116"/>
            <a:ext cx="1944687" cy="1295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Семінари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772274" y="180975"/>
            <a:ext cx="1800253" cy="1347788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Відкриті уроки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2987675" y="2060575"/>
            <a:ext cx="1655763" cy="147955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rgbClr val="000000"/>
                </a:solidFill>
                <a:cs typeface="Arial" charset="0"/>
              </a:rPr>
              <a:t>Презентації</a:t>
            </a: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804025" y="1844675"/>
            <a:ext cx="2089150" cy="163353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/>
              <a:t>Вивчення</a:t>
            </a:r>
            <a:r>
              <a:rPr lang="ru-RU" sz="1600" dirty="0"/>
              <a:t> передового </a:t>
            </a:r>
            <a:r>
              <a:rPr lang="ru-RU" sz="1600" dirty="0" err="1"/>
              <a:t>педагогічного</a:t>
            </a:r>
            <a:r>
              <a:rPr lang="ru-RU" sz="1600" dirty="0"/>
              <a:t> </a:t>
            </a:r>
            <a:r>
              <a:rPr lang="ru-RU" sz="1600" dirty="0" err="1"/>
              <a:t>досвіду</a:t>
            </a:r>
            <a:endParaRPr lang="ru-RU" sz="1600" dirty="0"/>
          </a:p>
        </p:txBody>
      </p:sp>
      <p:sp>
        <p:nvSpPr>
          <p:cNvPr id="9" name="Овал 8"/>
          <p:cNvSpPr/>
          <p:nvPr/>
        </p:nvSpPr>
        <p:spPr>
          <a:xfrm>
            <a:off x="642910" y="214290"/>
            <a:ext cx="1657348" cy="1560513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Засідання м/о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714744" y="4005263"/>
            <a:ext cx="1936756" cy="1539875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В</a:t>
            </a:r>
            <a:r>
              <a:rPr lang="uk-UA" sz="1600" dirty="0" err="1">
                <a:solidFill>
                  <a:srgbClr val="000000"/>
                </a:solidFill>
                <a:cs typeface="Arial" charset="0"/>
              </a:rPr>
              <a:t>заємовід</a:t>
            </a:r>
            <a:r>
              <a:rPr lang="uk-UA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uk-UA" sz="1600" dirty="0" err="1">
                <a:solidFill>
                  <a:srgbClr val="000000"/>
                </a:solidFill>
                <a:cs typeface="Arial" charset="0"/>
              </a:rPr>
              <a:t>відування</a:t>
            </a:r>
            <a:r>
              <a:rPr lang="uk-UA" sz="1600" dirty="0">
                <a:solidFill>
                  <a:srgbClr val="000000"/>
                </a:solidFill>
                <a:latin typeface="Arial" charset="0"/>
                <a:cs typeface="Arial" charset="0"/>
              </a:rPr>
              <a:t> уроків</a:t>
            </a:r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42976" y="3857628"/>
            <a:ext cx="2071702" cy="1500198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/>
              <a:t>Курси підвищення кваліфікації</a:t>
            </a:r>
            <a:endParaRPr lang="ru-RU" sz="1600" dirty="0"/>
          </a:p>
        </p:txBody>
      </p:sp>
      <p:sp>
        <p:nvSpPr>
          <p:cNvPr id="12" name="Овал 11"/>
          <p:cNvSpPr/>
          <p:nvPr/>
        </p:nvSpPr>
        <p:spPr>
          <a:xfrm>
            <a:off x="4859338" y="2133600"/>
            <a:ext cx="1584325" cy="141763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>
                <a:solidFill>
                  <a:srgbClr val="000000"/>
                </a:solidFill>
                <a:cs typeface="Arial" charset="0"/>
              </a:rPr>
              <a:t>Само</a:t>
            </a:r>
            <a:r>
              <a:rPr lang="uk-UA" dirty="0" err="1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uk-UA" dirty="0" err="1">
                <a:solidFill>
                  <a:srgbClr val="000000"/>
                </a:solidFill>
                <a:cs typeface="Arial" charset="0"/>
              </a:rPr>
              <a:t>освіта</a:t>
            </a: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300788" y="4005263"/>
            <a:ext cx="1800225" cy="158432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 err="1">
                <a:solidFill>
                  <a:srgbClr val="000000"/>
                </a:solidFill>
                <a:cs typeface="Arial" charset="0"/>
              </a:rPr>
              <a:t>Консульта</a:t>
            </a:r>
            <a:r>
              <a:rPr lang="uk-UA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uk-UA" sz="1600" dirty="0" err="1">
                <a:solidFill>
                  <a:srgbClr val="000000"/>
                </a:solidFill>
                <a:cs typeface="Arial" charset="0"/>
              </a:rPr>
              <a:t>тивні</a:t>
            </a:r>
            <a:r>
              <a:rPr lang="uk-UA" sz="1600" dirty="0">
                <a:solidFill>
                  <a:srgbClr val="000000"/>
                </a:solidFill>
                <a:cs typeface="Arial" charset="0"/>
              </a:rPr>
              <a:t> наради</a:t>
            </a:r>
            <a:endParaRPr lang="ru-RU" sz="1600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995738" y="1528763"/>
            <a:ext cx="0" cy="561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555875" y="1528763"/>
            <a:ext cx="503238" cy="247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9" idx="6"/>
          </p:cNvCxnSpPr>
          <p:nvPr/>
        </p:nvCxnSpPr>
        <p:spPr>
          <a:xfrm rot="10800000">
            <a:off x="2300288" y="993775"/>
            <a:ext cx="3984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0" idx="2"/>
          </p:cNvCxnSpPr>
          <p:nvPr/>
        </p:nvCxnSpPr>
        <p:spPr>
          <a:xfrm flipV="1">
            <a:off x="6300788" y="855663"/>
            <a:ext cx="471487" cy="123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254750" y="1528763"/>
            <a:ext cx="838200" cy="747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435600" y="1528763"/>
            <a:ext cx="73025" cy="63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0" idx="0"/>
          </p:cNvCxnSpPr>
          <p:nvPr/>
        </p:nvCxnSpPr>
        <p:spPr>
          <a:xfrm rot="5400000">
            <a:off x="3468687" y="2757488"/>
            <a:ext cx="2462213" cy="33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940425" y="1528763"/>
            <a:ext cx="1511300" cy="247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24225"/>
            <a:ext cx="10001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5734050"/>
            <a:ext cx="35337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5805488"/>
            <a:ext cx="3887787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75"/>
            <a:ext cx="1071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1071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714375"/>
            <a:ext cx="10715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3000375"/>
            <a:ext cx="10715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0225" y="0"/>
            <a:ext cx="3533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0"/>
            <a:ext cx="3533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533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57554" y="3071810"/>
            <a:ext cx="285752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Самоосвіта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86125" y="571500"/>
            <a:ext cx="2362200" cy="369888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Методична література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15008" y="1285875"/>
            <a:ext cx="3286148" cy="369332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обдарованими учнями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72264" y="3143248"/>
            <a:ext cx="2398713" cy="369888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профзростання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02325" y="4572008"/>
            <a:ext cx="3241675" cy="369887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Курси підвищення кваліфікації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86375" y="5643563"/>
            <a:ext cx="3494088" cy="369887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Участь у конкурсах та олімпіадах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5813" y="5572125"/>
            <a:ext cx="3294062" cy="369888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Передовий педагогічний досвід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57250" y="4214813"/>
            <a:ext cx="1928813" cy="369887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Предметні тижні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8588" y="3222626"/>
            <a:ext cx="2646363" cy="369886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Школа молодого вчителя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1857375"/>
            <a:ext cx="1816100" cy="369888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Семінари, лекції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85875" y="1143000"/>
            <a:ext cx="1701800" cy="369888"/>
          </a:xfrm>
          <a:prstGeom prst="rect">
            <a:avLst/>
          </a:prstGeom>
          <a:ln/>
          <a:extLst>
            <a:ext uri="{909E8E84-426E-40DD-AFC4-6F175D3DCCD1}"/>
            <a:ext uri="{91240B29-F687-4F45-9708-019B960494DF}"/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Відкриті уроки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>
            <a:stCxn id="4" idx="0"/>
            <a:endCxn id="6" idx="2"/>
          </p:cNvCxnSpPr>
          <p:nvPr/>
        </p:nvCxnSpPr>
        <p:spPr>
          <a:xfrm rot="16200000" flipV="1">
            <a:off x="3561556" y="1847057"/>
            <a:ext cx="2130425" cy="319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857750" y="1714500"/>
            <a:ext cx="1857375" cy="1387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0" idx="1"/>
          </p:cNvCxnSpPr>
          <p:nvPr/>
        </p:nvCxnSpPr>
        <p:spPr>
          <a:xfrm flipV="1">
            <a:off x="6215063" y="3327400"/>
            <a:ext cx="357187" cy="30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4" idx="2"/>
          </p:cNvCxnSpPr>
          <p:nvPr/>
        </p:nvCxnSpPr>
        <p:spPr>
          <a:xfrm rot="16200000" flipH="1">
            <a:off x="5711826" y="2854325"/>
            <a:ext cx="792162" cy="2643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2"/>
            <a:endCxn id="0" idx="0"/>
          </p:cNvCxnSpPr>
          <p:nvPr/>
        </p:nvCxnSpPr>
        <p:spPr>
          <a:xfrm rot="5400000">
            <a:off x="2713832" y="3499644"/>
            <a:ext cx="1792287" cy="2352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2"/>
            <a:endCxn id="0" idx="3"/>
          </p:cNvCxnSpPr>
          <p:nvPr/>
        </p:nvCxnSpPr>
        <p:spPr>
          <a:xfrm rot="5400000">
            <a:off x="3475832" y="3090069"/>
            <a:ext cx="620712" cy="2000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95" name="Прямая со стрелкой 28"/>
          <p:cNvCxnSpPr>
            <a:cxnSpLocks noChangeShapeType="1"/>
            <a:stCxn id="4" idx="1"/>
          </p:cNvCxnSpPr>
          <p:nvPr/>
        </p:nvCxnSpPr>
        <p:spPr bwMode="auto">
          <a:xfrm flipH="1" flipV="1">
            <a:off x="2878138" y="3419475"/>
            <a:ext cx="188912" cy="265113"/>
          </a:xfrm>
          <a:prstGeom prst="straightConnector1">
            <a:avLst/>
          </a:prstGeom>
          <a:noFill/>
          <a:ln w="9525" algn="ctr">
            <a:solidFill>
              <a:srgbClr val="BE2465"/>
            </a:solidFill>
            <a:round/>
            <a:headEnd/>
            <a:tailEnd type="arrow" w="med" len="med"/>
          </a:ln>
        </p:spPr>
      </p:cxnSp>
      <p:cxnSp>
        <p:nvCxnSpPr>
          <p:cNvPr id="31" name="Прямая со стрелкой 30"/>
          <p:cNvCxnSpPr>
            <a:stCxn id="4" idx="0"/>
            <a:endCxn id="0" idx="2"/>
          </p:cNvCxnSpPr>
          <p:nvPr/>
        </p:nvCxnSpPr>
        <p:spPr>
          <a:xfrm rot="16200000" flipV="1">
            <a:off x="2424907" y="710406"/>
            <a:ext cx="844550" cy="387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4" idx="0"/>
            <a:endCxn id="0" idx="3"/>
          </p:cNvCxnSpPr>
          <p:nvPr/>
        </p:nvCxnSpPr>
        <p:spPr>
          <a:xfrm rot="16200000" flipV="1">
            <a:off x="3015456" y="1300957"/>
            <a:ext cx="1743075" cy="179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4" idx="2"/>
          </p:cNvCxnSpPr>
          <p:nvPr/>
        </p:nvCxnSpPr>
        <p:spPr>
          <a:xfrm rot="16200000" flipH="1">
            <a:off x="4354513" y="4211638"/>
            <a:ext cx="2220912" cy="1357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00750"/>
            <a:ext cx="3533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0225" y="6000750"/>
            <a:ext cx="3533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0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6000750"/>
            <a:ext cx="3533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4"/>
          <p:cNvGraphicFramePr>
            <a:graphicFrameLocks noChangeAspect="1"/>
          </p:cNvGraphicFramePr>
          <p:nvPr/>
        </p:nvGraphicFramePr>
        <p:xfrm>
          <a:off x="0" y="0"/>
          <a:ext cx="9358313" cy="6858000"/>
        </p:xfrm>
        <a:graphic>
          <a:graphicData uri="http://schemas.openxmlformats.org/presentationml/2006/ole">
            <p:oleObj spid="_x0000_s96258" name="Слайд" r:id="rId3" imgW="4571926" imgH="3429152" progId="PowerPoint.Slide.8">
              <p:embed/>
            </p:oleObj>
          </a:graphicData>
        </a:graphic>
      </p:graphicFrame>
      <p:sp>
        <p:nvSpPr>
          <p:cNvPr id="96259" name="Прямоугольник 2"/>
          <p:cNvSpPr>
            <a:spLocks noChangeArrowheads="1"/>
          </p:cNvSpPr>
          <p:nvPr/>
        </p:nvSpPr>
        <p:spPr bwMode="auto">
          <a:xfrm>
            <a:off x="3000375" y="428625"/>
            <a:ext cx="4572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6000">
                <a:solidFill>
                  <a:srgbClr val="000099"/>
                </a:solidFill>
              </a:rPr>
              <a:t>Предметні тижні</a:t>
            </a:r>
          </a:p>
        </p:txBody>
      </p:sp>
      <p:pic>
        <p:nvPicPr>
          <p:cNvPr id="4" name="Рисунок 5" descr="D:\Документы\географія\метод папка\фото\герби прикрашення\Изображ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0031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4643438"/>
            <a:ext cx="2500312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221163"/>
            <a:ext cx="3103562" cy="2636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</TotalTime>
  <Words>674</Words>
  <Application>Microsoft Office PowerPoint</Application>
  <PresentationFormat>Экран (4:3)</PresentationFormat>
  <Paragraphs>123</Paragraphs>
  <Slides>25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Times New Roman</vt:lpstr>
      <vt:lpstr>Wingdings</vt:lpstr>
      <vt:lpstr>Monotype Corsiva</vt:lpstr>
      <vt:lpstr>Verdana</vt:lpstr>
      <vt:lpstr>Comic Sans MS</vt:lpstr>
      <vt:lpstr>Поток</vt:lpstr>
      <vt:lpstr>Поток</vt:lpstr>
      <vt:lpstr>Поток</vt:lpstr>
      <vt:lpstr>Поток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Методичне об’єднання вчителів української мови та літератури</dc:title>
  <dc:creator>Станислав</dc:creator>
  <cp:lastModifiedBy>User</cp:lastModifiedBy>
  <cp:revision>167</cp:revision>
  <dcterms:created xsi:type="dcterms:W3CDTF">2009-04-04T16:14:59Z</dcterms:created>
  <dcterms:modified xsi:type="dcterms:W3CDTF">2018-08-30T05:31:36Z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