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96" y="-8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2307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73100" y="3835400"/>
            <a:ext cx="11658600" cy="3886200"/>
          </a:xfrm>
          <a:prstGeom prst="rect">
            <a:avLst/>
          </a:prstGeom>
        </p:spPr>
        <p:txBody>
          <a:bodyPr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2070100"/>
            <a:ext cx="11658600" cy="17780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1320800"/>
            <a:ext cx="11658600" cy="7467600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sz="quarter" idx="13"/>
          </p:nvPr>
        </p:nvSpPr>
        <p:spPr>
          <a:xfrm>
            <a:off x="6502400" y="4813300"/>
            <a:ext cx="5600700" cy="40513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Image"/>
          <p:cNvSpPr>
            <a:spLocks noGrp="1"/>
          </p:cNvSpPr>
          <p:nvPr>
            <p:ph type="pic" sz="quarter" idx="14"/>
          </p:nvPr>
        </p:nvSpPr>
        <p:spPr>
          <a:xfrm>
            <a:off x="6502400" y="1079500"/>
            <a:ext cx="5600700" cy="34290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Image"/>
          <p:cNvSpPr>
            <a:spLocks noGrp="1"/>
          </p:cNvSpPr>
          <p:nvPr>
            <p:ph type="pic" sz="half" idx="15"/>
          </p:nvPr>
        </p:nvSpPr>
        <p:spPr>
          <a:xfrm>
            <a:off x="897846" y="1079500"/>
            <a:ext cx="4978401" cy="77851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>
            <a:spLocks noGrp="1"/>
          </p:cNvSpPr>
          <p:nvPr>
            <p:ph type="pic" sz="half" idx="13"/>
          </p:nvPr>
        </p:nvSpPr>
        <p:spPr>
          <a:xfrm>
            <a:off x="6807200" y="1079500"/>
            <a:ext cx="5295900" cy="77851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Image"/>
          <p:cNvSpPr>
            <a:spLocks noGrp="1"/>
          </p:cNvSpPr>
          <p:nvPr>
            <p:ph type="pic" sz="half" idx="14"/>
          </p:nvPr>
        </p:nvSpPr>
        <p:spPr>
          <a:xfrm>
            <a:off x="889000" y="1079500"/>
            <a:ext cx="5295900" cy="77851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5522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— 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673100" y="6483350"/>
            <a:ext cx="11658600" cy="5588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>
                <a:solidFill>
                  <a:schemeClr val="accent5">
                    <a:satOff val="-10854"/>
                    <a:lumOff val="-10463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— Johnny Appleseed</a:t>
            </a:r>
          </a:p>
        </p:txBody>
      </p:sp>
      <p:sp>
        <p:nvSpPr>
          <p:cNvPr id="124" name="Type a quote here."/>
          <p:cNvSpPr txBox="1">
            <a:spLocks noGrp="1"/>
          </p:cNvSpPr>
          <p:nvPr>
            <p:ph type="body" sz="quarter" idx="14"/>
          </p:nvPr>
        </p:nvSpPr>
        <p:spPr>
          <a:xfrm>
            <a:off x="673100" y="5317839"/>
            <a:ext cx="11658600" cy="105756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5800" cap="all" spc="46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defTabSz="914400"/>
            <a:r>
              <a:t>Type a quote here.</a:t>
            </a:r>
          </a:p>
        </p:txBody>
      </p:sp>
      <p:sp>
        <p:nvSpPr>
          <p:cNvPr id="125" name="”"/>
          <p:cNvSpPr txBox="1">
            <a:spLocks noGrp="1"/>
          </p:cNvSpPr>
          <p:nvPr>
            <p:ph type="body" sz="quarter" idx="15"/>
          </p:nvPr>
        </p:nvSpPr>
        <p:spPr>
          <a:xfrm>
            <a:off x="6113659" y="70612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”</a:t>
            </a:r>
          </a:p>
        </p:txBody>
      </p:sp>
      <p:sp>
        <p:nvSpPr>
          <p:cNvPr id="126" name="“"/>
          <p:cNvSpPr txBox="1">
            <a:spLocks noGrp="1"/>
          </p:cNvSpPr>
          <p:nvPr>
            <p:ph type="body" sz="quarter" idx="16"/>
          </p:nvPr>
        </p:nvSpPr>
        <p:spPr>
          <a:xfrm>
            <a:off x="6113659" y="25654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13"/>
          </p:nvPr>
        </p:nvSpPr>
        <p:spPr>
          <a:xfrm>
            <a:off x="-5645" y="0"/>
            <a:ext cx="13004801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533400" y="3479800"/>
            <a:ext cx="11938000" cy="57658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73100" y="1168400"/>
            <a:ext cx="11658600" cy="13335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400" spc="14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508000"/>
            <a:ext cx="11658600" cy="6731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876300" y="2330450"/>
            <a:ext cx="11277600" cy="64770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34"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cap="all" spc="234"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cap="all" spc="234"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cap="all" spc="234"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cap="all" spc="234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/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age"/>
          <p:cNvSpPr>
            <a:spLocks noGrp="1"/>
          </p:cNvSpPr>
          <p:nvPr>
            <p:ph type="pic" sz="half" idx="13"/>
          </p:nvPr>
        </p:nvSpPr>
        <p:spPr>
          <a:xfrm>
            <a:off x="6191619" y="1082886"/>
            <a:ext cx="5880101" cy="7747001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673100" y="4191000"/>
            <a:ext cx="4889500" cy="35814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7400" spc="148"/>
            </a:lvl1pPr>
          </a:lstStyle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2844800"/>
            <a:ext cx="4889500" cy="1358900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1pPr>
            <a:lvl2pPr marL="0" indent="228600" algn="l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2pPr>
            <a:lvl3pPr marL="0" indent="457200" algn="l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3pPr>
            <a:lvl4pPr marL="0" indent="685800" algn="l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4pPr>
            <a:lvl5pPr marL="0" indent="914400" algn="l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sz="half" idx="13"/>
          </p:nvPr>
        </p:nvSpPr>
        <p:spPr>
          <a:xfrm>
            <a:off x="6172200" y="2324089"/>
            <a:ext cx="5943600" cy="6568573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donec quis nunc"/>
          <p:cNvSpPr txBox="1">
            <a:spLocks noGrp="1"/>
          </p:cNvSpPr>
          <p:nvPr>
            <p:ph type="body" sz="quarter" idx="14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3100" y="2603500"/>
            <a:ext cx="4775200" cy="6019800"/>
          </a:xfrm>
          <a:prstGeom prst="rect">
            <a:avLst/>
          </a:prstGeom>
        </p:spPr>
        <p:txBody>
          <a:bodyPr/>
          <a:lstStyle>
            <a:lvl1pPr marL="381000" indent="-381000" algn="l">
              <a:spcBef>
                <a:spcPts val="2800"/>
              </a:spcBef>
              <a:defRPr sz="2400" spc="48"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762000" indent="-381000" algn="l">
              <a:spcBef>
                <a:spcPts val="2800"/>
              </a:spcBef>
              <a:defRPr sz="2400" spc="48">
                <a:latin typeface="Avenir Medium"/>
                <a:ea typeface="Avenir Medium"/>
                <a:cs typeface="Avenir Medium"/>
                <a:sym typeface="Avenir Medium"/>
              </a:defRPr>
            </a:lvl2pPr>
            <a:lvl3pPr marL="1143000" indent="-381000" algn="l">
              <a:spcBef>
                <a:spcPts val="2800"/>
              </a:spcBef>
              <a:defRPr sz="2400" spc="48">
                <a:latin typeface="Avenir Medium"/>
                <a:ea typeface="Avenir Medium"/>
                <a:cs typeface="Avenir Medium"/>
                <a:sym typeface="Avenir Medium"/>
              </a:defRPr>
            </a:lvl3pPr>
            <a:lvl4pPr marL="1524000" indent="-381000" algn="l">
              <a:spcBef>
                <a:spcPts val="2800"/>
              </a:spcBef>
              <a:defRPr sz="2400" spc="48">
                <a:latin typeface="Avenir Medium"/>
                <a:ea typeface="Avenir Medium"/>
                <a:cs typeface="Avenir Medium"/>
                <a:sym typeface="Avenir Medium"/>
              </a:defRPr>
            </a:lvl4pPr>
            <a:lvl5pPr marL="1905000" indent="-381000" algn="l">
              <a:spcBef>
                <a:spcPts val="2800"/>
              </a:spcBef>
              <a:defRPr sz="2400" spc="48">
                <a:latin typeface="Avenir Medium"/>
                <a:ea typeface="Avenir Medium"/>
                <a:cs typeface="Avenir Medium"/>
                <a:sym typeface="Avenir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2387600"/>
            <a:ext cx="11658600" cy="645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4278"/>
            <a:ext cx="327168" cy="33760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400" cap="all" spc="28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353785" marR="0" indent="-353785" algn="just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600" b="0" i="0" u="none" strike="noStrike" cap="none" spc="52" baseline="0">
          <a:ln>
            <a:noFill/>
          </a:ln>
          <a:solidFill>
            <a:srgbClr val="5B5854"/>
          </a:solidFill>
          <a:uFillTx/>
          <a:latin typeface="Athelas"/>
          <a:ea typeface="Athelas"/>
          <a:cs typeface="Athelas"/>
          <a:sym typeface="Athelas"/>
        </a:defRPr>
      </a:lvl1pPr>
      <a:lvl2pPr marL="734785" marR="0" indent="-353785" algn="just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600" b="0" i="0" u="none" strike="noStrike" cap="none" spc="52" baseline="0">
          <a:ln>
            <a:noFill/>
          </a:ln>
          <a:solidFill>
            <a:srgbClr val="5B5854"/>
          </a:solidFill>
          <a:uFillTx/>
          <a:latin typeface="Athelas"/>
          <a:ea typeface="Athelas"/>
          <a:cs typeface="Athelas"/>
          <a:sym typeface="Athelas"/>
        </a:defRPr>
      </a:lvl2pPr>
      <a:lvl3pPr marL="1115785" marR="0" indent="-353785" algn="just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600" b="0" i="0" u="none" strike="noStrike" cap="none" spc="52" baseline="0">
          <a:ln>
            <a:noFill/>
          </a:ln>
          <a:solidFill>
            <a:srgbClr val="5B5854"/>
          </a:solidFill>
          <a:uFillTx/>
          <a:latin typeface="Athelas"/>
          <a:ea typeface="Athelas"/>
          <a:cs typeface="Athelas"/>
          <a:sym typeface="Athelas"/>
        </a:defRPr>
      </a:lvl3pPr>
      <a:lvl4pPr marL="1496785" marR="0" indent="-353785" algn="just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600" b="0" i="0" u="none" strike="noStrike" cap="none" spc="52" baseline="0">
          <a:ln>
            <a:noFill/>
          </a:ln>
          <a:solidFill>
            <a:srgbClr val="5B5854"/>
          </a:solidFill>
          <a:uFillTx/>
          <a:latin typeface="Athelas"/>
          <a:ea typeface="Athelas"/>
          <a:cs typeface="Athelas"/>
          <a:sym typeface="Athelas"/>
        </a:defRPr>
      </a:lvl4pPr>
      <a:lvl5pPr marL="1877785" marR="0" indent="-353785" algn="just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600" b="0" i="0" u="none" strike="noStrike" cap="none" spc="52" baseline="0">
          <a:ln>
            <a:noFill/>
          </a:ln>
          <a:solidFill>
            <a:srgbClr val="5B5854"/>
          </a:solidFill>
          <a:uFillTx/>
          <a:latin typeface="Athelas"/>
          <a:ea typeface="Athelas"/>
          <a:cs typeface="Athelas"/>
          <a:sym typeface="Athelas"/>
        </a:defRPr>
      </a:lvl5pPr>
      <a:lvl6pPr marL="2258785" marR="0" indent="-353785" algn="just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600" b="0" i="0" u="none" strike="noStrike" cap="none" spc="52" baseline="0">
          <a:ln>
            <a:noFill/>
          </a:ln>
          <a:solidFill>
            <a:srgbClr val="5B5854"/>
          </a:solidFill>
          <a:uFillTx/>
          <a:latin typeface="Athelas"/>
          <a:ea typeface="Athelas"/>
          <a:cs typeface="Athelas"/>
          <a:sym typeface="Athelas"/>
        </a:defRPr>
      </a:lvl6pPr>
      <a:lvl7pPr marL="2639785" marR="0" indent="-353785" algn="just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600" b="0" i="0" u="none" strike="noStrike" cap="none" spc="52" baseline="0">
          <a:ln>
            <a:noFill/>
          </a:ln>
          <a:solidFill>
            <a:srgbClr val="5B5854"/>
          </a:solidFill>
          <a:uFillTx/>
          <a:latin typeface="Athelas"/>
          <a:ea typeface="Athelas"/>
          <a:cs typeface="Athelas"/>
          <a:sym typeface="Athelas"/>
        </a:defRPr>
      </a:lvl7pPr>
      <a:lvl8pPr marL="3020785" marR="0" indent="-353785" algn="just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600" b="0" i="0" u="none" strike="noStrike" cap="none" spc="52" baseline="0">
          <a:ln>
            <a:noFill/>
          </a:ln>
          <a:solidFill>
            <a:srgbClr val="5B5854"/>
          </a:solidFill>
          <a:uFillTx/>
          <a:latin typeface="Athelas"/>
          <a:ea typeface="Athelas"/>
          <a:cs typeface="Athelas"/>
          <a:sym typeface="Athelas"/>
        </a:defRPr>
      </a:lvl8pPr>
      <a:lvl9pPr marL="3401785" marR="0" indent="-353785" algn="just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600" b="0" i="0" u="none" strike="noStrike" cap="none" spc="52" baseline="0">
          <a:ln>
            <a:noFill/>
          </a:ln>
          <a:solidFill>
            <a:srgbClr val="5B5854"/>
          </a:solidFill>
          <a:uFillTx/>
          <a:latin typeface="Athelas"/>
          <a:ea typeface="Athelas"/>
          <a:cs typeface="Athelas"/>
          <a:sym typeface="Athelas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ДЕРЖАВНИЙ ПРОФЕСІЙНО-ТЕХНІЧНИЙ НАВЧАЛЬНИЙ ЗАКЛАД НІКОПОЛЬСЬКИЙ ЦЕНТР ПРОФЕСІЙНОЇ ОСВІТИ"/>
          <p:cNvSpPr txBox="1">
            <a:spLocks noGrp="1"/>
          </p:cNvSpPr>
          <p:nvPr>
            <p:ph type="title" idx="4294967295"/>
          </p:nvPr>
        </p:nvSpPr>
        <p:spPr>
          <a:xfrm>
            <a:off x="673100" y="782884"/>
            <a:ext cx="11658600" cy="1788926"/>
          </a:xfrm>
          <a:prstGeom prst="rect">
            <a:avLst/>
          </a:prstGeom>
        </p:spPr>
        <p:txBody>
          <a:bodyPr/>
          <a:lstStyle/>
          <a:p>
            <a:pPr>
              <a:defRPr sz="2200" spc="198"/>
            </a:pPr>
            <a:r>
              <a:rPr dirty="0"/>
              <a:t>ДЕРЖАВНИЙ ПРОФЕСІЙНО-ТЕХНІЧНИЙ </a:t>
            </a:r>
          </a:p>
          <a:p>
            <a:pPr>
              <a:defRPr sz="2200" spc="198"/>
            </a:pPr>
            <a:r>
              <a:rPr dirty="0"/>
              <a:t>НАВЧАЛЬНИЙ ЗАКЛАД</a:t>
            </a:r>
            <a:br>
              <a:rPr dirty="0"/>
            </a:br>
            <a:r>
              <a:rPr dirty="0"/>
              <a:t>НІКОПОЛЬСЬКИЙ ЦЕНТР ПРОФЕСІЙНОЇ ОСВІТИ</a:t>
            </a:r>
          </a:p>
        </p:txBody>
      </p:sp>
      <p:sp>
        <p:nvSpPr>
          <p:cNvPr id="159" name="Нікополь…"/>
          <p:cNvSpPr txBox="1"/>
          <p:nvPr/>
        </p:nvSpPr>
        <p:spPr>
          <a:xfrm>
            <a:off x="5633419" y="8420100"/>
            <a:ext cx="1737962" cy="102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1200"/>
              </a:spcBef>
              <a:defRPr spc="48"/>
            </a:pPr>
            <a:r>
              <a:rPr dirty="0" err="1"/>
              <a:t>Нікополь</a:t>
            </a:r>
            <a:endParaRPr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spcBef>
                <a:spcPts val="1200"/>
              </a:spcBef>
              <a:defRPr spc="48"/>
            </a:pPr>
            <a:r>
              <a:t>2018</a:t>
            </a:r>
          </a:p>
        </p:txBody>
      </p:sp>
      <p:sp>
        <p:nvSpPr>
          <p:cNvPr id="160" name="Прямоугольник 6"/>
          <p:cNvSpPr txBox="1"/>
          <p:nvPr/>
        </p:nvSpPr>
        <p:spPr>
          <a:xfrm>
            <a:off x="2840664" y="3332441"/>
            <a:ext cx="7323472" cy="2248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lnSpc>
                <a:spcPct val="80000"/>
              </a:lnSpc>
              <a:defRPr sz="7400" cap="all" spc="148">
                <a:latin typeface="+mn-lt"/>
                <a:ea typeface="+mn-ea"/>
                <a:cs typeface="+mn-cs"/>
                <a:sym typeface="Futura"/>
              </a:defRPr>
            </a:pPr>
            <a:r>
              <a:t>Портфоліо викладача</a:t>
            </a:r>
          </a:p>
        </p:txBody>
      </p:sp>
      <p:sp>
        <p:nvSpPr>
          <p:cNvPr id="161" name="Підготувала: О. І. Маляренко…"/>
          <p:cNvSpPr txBox="1"/>
          <p:nvPr/>
        </p:nvSpPr>
        <p:spPr>
          <a:xfrm>
            <a:off x="7870043" y="6956114"/>
            <a:ext cx="4594785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just">
              <a:spcBef>
                <a:spcPts val="1200"/>
              </a:spcBef>
              <a:buClr>
                <a:srgbClr val="9A958E"/>
              </a:buClr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t>Підготувала: О. І. Маляренко </a:t>
            </a:r>
          </a:p>
          <a:p>
            <a:pPr algn="just">
              <a:spcBef>
                <a:spcPts val="1200"/>
              </a:spcBef>
              <a:buClr>
                <a:srgbClr val="9A958E"/>
              </a:buClr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t>викладач математики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Математична олімпіада є важливою формою позакласної роботи, її завдання — підвищити інтерес учнів до вивчення математики, поглибити їх теоретичну підготовку, вплинути на розвиток їх творчих здібностей, виявити юних аматорів математики, щоб залучити їх у подальшому до наукової роботи.…"/>
          <p:cNvSpPr txBox="1">
            <a:spLocks noGrp="1"/>
          </p:cNvSpPr>
          <p:nvPr>
            <p:ph type="body" sz="half" idx="4294967295"/>
          </p:nvPr>
        </p:nvSpPr>
        <p:spPr>
          <a:xfrm>
            <a:off x="529128" y="1811841"/>
            <a:ext cx="11658601" cy="3297004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marL="475487" indent="-475487" defTabSz="438911">
              <a:spcBef>
                <a:spcPts val="3200"/>
              </a:spcBef>
              <a:defRPr sz="2496" spc="49"/>
            </a:pPr>
            <a:r>
              <a:t>Математична олімпіада є важливою формою позакласної роботи, її завдання — підвищити інтерес учнів до вивчення математики, поглибити їх теоретичну підготовку, вплинути на розвиток їх творчих здібностей, виявити юних аматорів математики, щоб залучити їх у подальшому до наукової роботи;  </a:t>
            </a:r>
          </a:p>
          <a:p>
            <a:pPr marL="475487" indent="-475487" defTabSz="438911">
              <a:spcBef>
                <a:spcPts val="3200"/>
              </a:spcBef>
              <a:defRPr sz="2496" spc="49"/>
            </a:pPr>
            <a:r>
              <a:t>В цьому році  учень  групи Гз 17 1/9  Левус Валентин  показав гарні результати у ІІ турі олімпіад з математики , де зайняв  ІІІ місце  серед 46 учасників. </a:t>
            </a:r>
          </a:p>
        </p:txBody>
      </p:sp>
      <p:pic>
        <p:nvPicPr>
          <p:cNvPr id="196" name="C:\Users\User\Desktop\фот 18\20181025_135423.jpg" descr="C:\Users\User\Desktop\фот 18\20181025_1354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7900" y="5696372"/>
            <a:ext cx="5969000" cy="335659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97" name="Математична олімпіада"/>
          <p:cNvSpPr txBox="1"/>
          <p:nvPr/>
        </p:nvSpPr>
        <p:spPr>
          <a:xfrm>
            <a:off x="375578" y="481363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42315">
              <a:lnSpc>
                <a:spcPct val="80000"/>
              </a:lnSpc>
              <a:defRPr sz="3921" cap="all" spc="78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Математична олімпіада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2013" y="2530967"/>
            <a:ext cx="3429001" cy="483916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0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7899" y="2530967"/>
            <a:ext cx="3429001" cy="483916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0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3786" y="2530967"/>
            <a:ext cx="3429001" cy="483916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02" name="Участь в інтернет олімпіаді &quot;На урок”"/>
          <p:cNvSpPr txBox="1"/>
          <p:nvPr/>
        </p:nvSpPr>
        <p:spPr>
          <a:xfrm>
            <a:off x="375578" y="481363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42315">
              <a:lnSpc>
                <a:spcPct val="80000"/>
              </a:lnSpc>
              <a:defRPr sz="3921" cap="all" spc="78">
                <a:latin typeface="+mn-lt"/>
                <a:ea typeface="+mn-ea"/>
                <a:cs typeface="+mn-cs"/>
                <a:sym typeface="Futura"/>
              </a:defRPr>
            </a:pPr>
            <a:r>
              <a:t>Участь в інтернет олімпіаді "На урок”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У 2017  році наші учні вперше взяли участь  в осінній сесії Всеукраїнських олімпіад “ Олімпус “ з предмету математика."/>
          <p:cNvSpPr txBox="1">
            <a:spLocks noGrp="1"/>
          </p:cNvSpPr>
          <p:nvPr>
            <p:ph type="title" idx="4294967295"/>
          </p:nvPr>
        </p:nvSpPr>
        <p:spPr>
          <a:xfrm>
            <a:off x="673099" y="8645055"/>
            <a:ext cx="11658601" cy="7493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02336">
              <a:spcBef>
                <a:spcPts val="2900"/>
              </a:spcBef>
              <a:defRPr sz="2288" cap="none" spc="45"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t>У 2017  році наші учні вперше взяли участь  в осінній сесії Всеукраїнських олімпіад “Олімпус “ з предмету математика.</a:t>
            </a:r>
          </a:p>
        </p:txBody>
      </p:sp>
      <p:pic>
        <p:nvPicPr>
          <p:cNvPr id="205" name="C:\Users\Helen\Desktop\презент фото (3)\2059.jpg" descr="C:\Users\Helen\Desktop\презент фото (3)\20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1899" y="1236133"/>
            <a:ext cx="5461001" cy="728133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06" name="Олімпус"/>
          <p:cNvSpPr txBox="1"/>
          <p:nvPr/>
        </p:nvSpPr>
        <p:spPr>
          <a:xfrm>
            <a:off x="375578" y="481363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69747">
              <a:lnSpc>
                <a:spcPct val="80000"/>
              </a:lnSpc>
              <a:defRPr sz="4366" cap="all" spc="87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Олімпус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Тижні математики дають змогу залучити до позакласної роботи багатьох учнів усіх груп, розкрити їхні потенційні здібності, підвищити рівень математичної культури, розвити пізнавальний інтерес учнів, розширити їх кругозір, показати роль математики в науково-технічному прогресі і в розвитку інтелектуального потенціалу країни."/>
          <p:cNvSpPr txBox="1">
            <a:spLocks noGrp="1"/>
          </p:cNvSpPr>
          <p:nvPr>
            <p:ph type="body" idx="4294967295"/>
          </p:nvPr>
        </p:nvSpPr>
        <p:spPr>
          <a:xfrm>
            <a:off x="669752" y="1996480"/>
            <a:ext cx="11658601" cy="4533976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  <a:defRPr sz="3000" spc="59"/>
            </a:lvl1pPr>
          </a:lstStyle>
          <a:p>
            <a:r>
              <a:rPr dirty="0" err="1"/>
              <a:t>Тижні</a:t>
            </a:r>
            <a:r>
              <a:rPr dirty="0"/>
              <a:t> </a:t>
            </a:r>
            <a:r>
              <a:rPr dirty="0" err="1"/>
              <a:t>математики</a:t>
            </a:r>
            <a:r>
              <a:rPr dirty="0"/>
              <a:t> </a:t>
            </a:r>
            <a:r>
              <a:rPr dirty="0" err="1"/>
              <a:t>дають</a:t>
            </a:r>
            <a:r>
              <a:rPr dirty="0"/>
              <a:t> </a:t>
            </a:r>
            <a:r>
              <a:rPr dirty="0" err="1"/>
              <a:t>змогу</a:t>
            </a:r>
            <a:r>
              <a:rPr dirty="0"/>
              <a:t> </a:t>
            </a:r>
            <a:r>
              <a:rPr dirty="0" err="1"/>
              <a:t>залучити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позакласної</a:t>
            </a:r>
            <a:r>
              <a:rPr dirty="0"/>
              <a:t> </a:t>
            </a:r>
            <a:r>
              <a:rPr dirty="0" err="1"/>
              <a:t>роботи</a:t>
            </a:r>
            <a:r>
              <a:rPr dirty="0"/>
              <a:t> </a:t>
            </a:r>
            <a:r>
              <a:rPr dirty="0" err="1"/>
              <a:t>багатьох</a:t>
            </a:r>
            <a:r>
              <a:rPr dirty="0"/>
              <a:t> </a:t>
            </a:r>
            <a:r>
              <a:rPr dirty="0" err="1"/>
              <a:t>учнів</a:t>
            </a:r>
            <a:r>
              <a:rPr dirty="0"/>
              <a:t> </a:t>
            </a:r>
            <a:r>
              <a:rPr dirty="0" err="1"/>
              <a:t>усіх</a:t>
            </a:r>
            <a:r>
              <a:rPr dirty="0"/>
              <a:t> </a:t>
            </a:r>
            <a:r>
              <a:rPr dirty="0" err="1"/>
              <a:t>груп</a:t>
            </a:r>
            <a:r>
              <a:rPr dirty="0"/>
              <a:t>, </a:t>
            </a:r>
            <a:r>
              <a:rPr dirty="0" err="1"/>
              <a:t>розкрити</a:t>
            </a:r>
            <a:r>
              <a:rPr dirty="0"/>
              <a:t> </a:t>
            </a:r>
            <a:r>
              <a:rPr dirty="0" err="1"/>
              <a:t>їхні</a:t>
            </a:r>
            <a:r>
              <a:rPr dirty="0"/>
              <a:t> </a:t>
            </a:r>
            <a:r>
              <a:rPr dirty="0" err="1"/>
              <a:t>потенційні</a:t>
            </a:r>
            <a:r>
              <a:rPr dirty="0"/>
              <a:t> </a:t>
            </a:r>
            <a:r>
              <a:rPr dirty="0" err="1"/>
              <a:t>здібності</a:t>
            </a:r>
            <a:r>
              <a:rPr dirty="0"/>
              <a:t>, </a:t>
            </a:r>
            <a:r>
              <a:rPr dirty="0" err="1"/>
              <a:t>підвищити</a:t>
            </a:r>
            <a:r>
              <a:rPr dirty="0"/>
              <a:t> </a:t>
            </a:r>
            <a:r>
              <a:rPr dirty="0" err="1"/>
              <a:t>рівень</a:t>
            </a:r>
            <a:r>
              <a:rPr dirty="0"/>
              <a:t> </a:t>
            </a:r>
            <a:r>
              <a:rPr dirty="0" err="1"/>
              <a:t>математичної</a:t>
            </a:r>
            <a:r>
              <a:rPr dirty="0"/>
              <a:t> </a:t>
            </a:r>
            <a:r>
              <a:rPr dirty="0" err="1"/>
              <a:t>культури</a:t>
            </a:r>
            <a:r>
              <a:rPr dirty="0"/>
              <a:t>, </a:t>
            </a:r>
            <a:r>
              <a:rPr dirty="0" err="1"/>
              <a:t>розвити</a:t>
            </a:r>
            <a:r>
              <a:rPr dirty="0"/>
              <a:t> </a:t>
            </a:r>
            <a:r>
              <a:rPr dirty="0" err="1"/>
              <a:t>пізнавальний</a:t>
            </a:r>
            <a:r>
              <a:rPr dirty="0"/>
              <a:t> </a:t>
            </a:r>
            <a:r>
              <a:rPr dirty="0" err="1"/>
              <a:t>інтерес</a:t>
            </a:r>
            <a:r>
              <a:rPr dirty="0"/>
              <a:t> </a:t>
            </a:r>
            <a:r>
              <a:rPr dirty="0" err="1"/>
              <a:t>учнів</a:t>
            </a:r>
            <a:r>
              <a:rPr dirty="0"/>
              <a:t>, </a:t>
            </a:r>
            <a:r>
              <a:rPr dirty="0" err="1"/>
              <a:t>розширити</a:t>
            </a:r>
            <a:r>
              <a:rPr dirty="0"/>
              <a:t> </a:t>
            </a:r>
            <a:r>
              <a:rPr dirty="0" err="1"/>
              <a:t>їх</a:t>
            </a:r>
            <a:r>
              <a:rPr dirty="0"/>
              <a:t> </a:t>
            </a:r>
            <a:r>
              <a:rPr dirty="0" err="1"/>
              <a:t>кругозір</a:t>
            </a:r>
            <a:r>
              <a:rPr dirty="0"/>
              <a:t>, </a:t>
            </a:r>
            <a:r>
              <a:rPr dirty="0" err="1"/>
              <a:t>показати</a:t>
            </a:r>
            <a:r>
              <a:rPr dirty="0"/>
              <a:t> </a:t>
            </a:r>
            <a:r>
              <a:rPr dirty="0" err="1"/>
              <a:t>роль</a:t>
            </a:r>
            <a:r>
              <a:rPr dirty="0"/>
              <a:t> </a:t>
            </a:r>
            <a:r>
              <a:rPr dirty="0" err="1"/>
              <a:t>математики</a:t>
            </a:r>
            <a:r>
              <a:rPr dirty="0"/>
              <a:t> в </a:t>
            </a:r>
            <a:r>
              <a:rPr dirty="0" err="1"/>
              <a:t>науково-технічному</a:t>
            </a:r>
            <a:r>
              <a:rPr dirty="0"/>
              <a:t> </a:t>
            </a:r>
            <a:r>
              <a:rPr dirty="0" err="1"/>
              <a:t>прогресі</a:t>
            </a:r>
            <a:r>
              <a:rPr dirty="0"/>
              <a:t> і в </a:t>
            </a:r>
            <a:r>
              <a:rPr dirty="0" err="1"/>
              <a:t>розвитку</a:t>
            </a:r>
            <a:r>
              <a:rPr dirty="0"/>
              <a:t> </a:t>
            </a:r>
            <a:r>
              <a:rPr dirty="0" err="1"/>
              <a:t>інтелектуального</a:t>
            </a:r>
            <a:r>
              <a:rPr dirty="0"/>
              <a:t> </a:t>
            </a:r>
            <a:r>
              <a:rPr dirty="0" err="1"/>
              <a:t>потенціалу</a:t>
            </a:r>
            <a:r>
              <a:rPr dirty="0"/>
              <a:t> </a:t>
            </a:r>
            <a:r>
              <a:rPr dirty="0" err="1"/>
              <a:t>країни</a:t>
            </a:r>
            <a:r>
              <a:rPr dirty="0"/>
              <a:t>.</a:t>
            </a:r>
          </a:p>
        </p:txBody>
      </p:sp>
      <p:sp>
        <p:nvSpPr>
          <p:cNvPr id="209" name="Тиждень математики"/>
          <p:cNvSpPr txBox="1"/>
          <p:nvPr/>
        </p:nvSpPr>
        <p:spPr>
          <a:xfrm>
            <a:off x="375578" y="481363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42315">
              <a:lnSpc>
                <a:spcPct val="80000"/>
              </a:lnSpc>
              <a:defRPr sz="3921" cap="all" spc="78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Тиждень математики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Театралізованими позакласними заходами у 2017 році був насичений тиждень математики. Почався тиждень зі святкового оголошення, яке було почуто у кожному навчальному кабінеті, майстернях  і у кабінетах адміністрації."/>
          <p:cNvSpPr txBox="1">
            <a:spLocks noGrp="1"/>
          </p:cNvSpPr>
          <p:nvPr>
            <p:ph type="title" idx="4294967295"/>
          </p:nvPr>
        </p:nvSpPr>
        <p:spPr>
          <a:xfrm>
            <a:off x="673099" y="8116146"/>
            <a:ext cx="11658601" cy="1034910"/>
          </a:xfrm>
          <a:prstGeom prst="rect">
            <a:avLst/>
          </a:prstGeom>
        </p:spPr>
        <p:txBody>
          <a:bodyPr/>
          <a:lstStyle/>
          <a:p>
            <a:pPr defTabSz="288036">
              <a:spcBef>
                <a:spcPts val="1700"/>
              </a:spcBef>
              <a:defRPr sz="1764" cap="none" spc="35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Театралізованими позакласними заходами у 2017 році був насичений тиждень математики. Почався тиждень зі святкового оголошення, яке було почуто у кожному навчальному кабінеті, майстернях  і у кабінетах адміністрації</a:t>
            </a:r>
            <a:r>
              <a:rPr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212" name="C:\Users\User\Desktop\20171023_100921.jpg" descr="C:\Users\User\Desktop\20171023_1009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4794" y="1950278"/>
            <a:ext cx="4445001" cy="585304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13" name="C:\Users\User\Desktop\фото\20171023_083252.jpg" descr="C:\Users\User\Desktop\фото\20171023_08325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14915" y="1951490"/>
            <a:ext cx="4445001" cy="585062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14" name="Тиждень математики"/>
          <p:cNvSpPr txBox="1"/>
          <p:nvPr/>
        </p:nvSpPr>
        <p:spPr>
          <a:xfrm>
            <a:off x="375578" y="481363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42315">
              <a:lnSpc>
                <a:spcPct val="80000"/>
              </a:lnSpc>
              <a:defRPr sz="3921" cap="all" spc="78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Тиждень математики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Учні були дуже захоплені тижнем, тому що у заходах взяли участь не тільки учні, а також адміністрація, майстри виробничого навчання. “Турнір кмітливих” проводила її Високість принцеса Геометрія з придворними вченими і охоронцями."/>
          <p:cNvSpPr txBox="1">
            <a:spLocks noGrp="1"/>
          </p:cNvSpPr>
          <p:nvPr>
            <p:ph type="title" idx="4294967295"/>
          </p:nvPr>
        </p:nvSpPr>
        <p:spPr>
          <a:xfrm>
            <a:off x="673099" y="8170333"/>
            <a:ext cx="11658601" cy="109565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01752">
              <a:spcBef>
                <a:spcPts val="2200"/>
              </a:spcBef>
              <a:defRPr sz="2310" cap="none" spc="46"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t>Учні були дуже захоплені тижнем, тому що у заходах взяли участь не тільки учні, а також адміністрація, майстри виробничого навчання. “Турнір кмітливих” проводила її Високість принцеса Геометрія з придворними вченими і охоронцями.</a:t>
            </a:r>
          </a:p>
        </p:txBody>
      </p:sp>
      <p:pic>
        <p:nvPicPr>
          <p:cNvPr id="217" name="C:\Users\User\Desktop\20171025_100254.jpg" descr="C:\Users\User\Desktop\20171025_1002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1246" y="1773148"/>
            <a:ext cx="4445001" cy="58547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18" name="C:\Users\Helen\Desktop\презент фото (3)\20171025_102118.jpg" descr="C:\Users\Helen\Desktop\презент фото (3)\20171025_10211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467841" y="-23083522"/>
            <a:ext cx="4454597" cy="594021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19" name="C:\Users\Helen\Desktop\презент фото (3)\20171025_102118.jpg" descr="C:\Users\Helen\Desktop\презент фото (3)\20171025_10211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4467841" y="-23083522"/>
            <a:ext cx="3917246" cy="5222242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20" name="C:\Users\Helen\Desktop\презент фото (3)\20171025_102118.jpg" descr="C:\Users\Helen\Desktop\презент фото (3)\20171025_10211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4325602" y="-22961600"/>
            <a:ext cx="3917246" cy="522224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21" name="C:\Users\Helen\Desktop\презент фото (3)\20171025_102118.jpg" descr="C:\Users\Helen\Desktop\презент фото (3)\20171025_10211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8331200" y="-21742400"/>
            <a:ext cx="3917246" cy="522224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22" name="C:\Users\Helen\Desktop\презент фото (3)\20171025_102118.jpg" descr="C:\Users\Helen\Desktop\презент фото (3)\20171025_10211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957495" y="-21640800"/>
            <a:ext cx="3914989" cy="522224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23" name="C:\Users\Helen\Desktop\презент фото (3)\20171025_102118.jpg" descr="C:\Users\Helen\Desktop\презент фото (3)\20171025_10211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4325602" y="-23063200"/>
            <a:ext cx="3917246" cy="522224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24" name="C:\Users\Helen\Desktop\презент фото (3)\20171025_102118.jpg" descr="C:\Users\Helen\Desktop\презент фото (3)\20171025_10211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4251095" y="-22866775"/>
            <a:ext cx="3917246" cy="522224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25" name="C:\Users\Helen\Desktop\презент фото (3)\20171025_102118.jpg" descr="C:\Users\Helen\Desktop\презент фото (3)\20171025_102118.jp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3323" y="1773148"/>
            <a:ext cx="4445001" cy="58547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26" name="Тиждень математики"/>
          <p:cNvSpPr txBox="1"/>
          <p:nvPr/>
        </p:nvSpPr>
        <p:spPr>
          <a:xfrm>
            <a:off x="375578" y="481363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42315">
              <a:lnSpc>
                <a:spcPct val="80000"/>
              </a:lnSpc>
              <a:defRPr sz="3921" cap="all" spc="78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Тиждень математики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У математичному КВЕСТІ взяли участь учні І курсу та учні ІІ курсу, які були членами суддівської колегії, викладачі, працівники всього центру. КВЕСТ проходив під гучні звуки труб  учасників,які рухались від одного  “ острова ” до  іншого."/>
          <p:cNvSpPr txBox="1">
            <a:spLocks noGrp="1"/>
          </p:cNvSpPr>
          <p:nvPr>
            <p:ph type="title" idx="4294967295"/>
          </p:nvPr>
        </p:nvSpPr>
        <p:spPr>
          <a:xfrm>
            <a:off x="673100" y="7538155"/>
            <a:ext cx="11658601" cy="147976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25195">
              <a:spcBef>
                <a:spcPts val="3100"/>
              </a:spcBef>
              <a:defRPr sz="2418" cap="none" spc="48"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t>У математичному КВЕСТІ взяли участь учні І курсу та учні ІІ курсу, які були членами суддівської колегії, викладачі, працівники всього центру. КВЕСТ проходив під гучні звуки труб  учасників,які рухались від одного  “ острова ” до  іншого. </a:t>
            </a:r>
          </a:p>
        </p:txBody>
      </p:sp>
      <p:pic>
        <p:nvPicPr>
          <p:cNvPr id="229" name="C:\Users\User\Desktop\20171027_124318.jpg" descr="C:\Users\User\Desktop\20171027_1243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4310" y="2251981"/>
            <a:ext cx="5461001" cy="426478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30" name="C:\Users\User\Desktop\фото\20171027_122920.jpg" descr="C:\Users\User\Desktop\фото\20171027_1229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212" y="2252000"/>
            <a:ext cx="5461001" cy="426478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31" name="Тиждень математики"/>
          <p:cNvSpPr txBox="1"/>
          <p:nvPr/>
        </p:nvSpPr>
        <p:spPr>
          <a:xfrm>
            <a:off x="375578" y="481363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42315">
              <a:lnSpc>
                <a:spcPct val="80000"/>
              </a:lnSpc>
              <a:defRPr sz="3921" cap="all" spc="78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Тиждень математики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1 день  Відкриття декади (флешмоб, усі предмети).  Розгадування ребусів.…"/>
          <p:cNvSpPr txBox="1">
            <a:spLocks noGrp="1"/>
          </p:cNvSpPr>
          <p:nvPr>
            <p:ph type="body" idx="4294967295"/>
          </p:nvPr>
        </p:nvSpPr>
        <p:spPr>
          <a:xfrm>
            <a:off x="673100" y="1627504"/>
            <a:ext cx="11658601" cy="6853839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marL="0" indent="0" defTabSz="361188">
              <a:spcBef>
                <a:spcPts val="2600"/>
              </a:spcBef>
              <a:buSzTx/>
              <a:buNone/>
              <a:defRPr sz="2212" spc="44"/>
            </a:pPr>
            <a:r>
              <a:t>1 день  Відкриття декади (флешмоб, усі предмети).  Розгадування ребусів. Відеоролик.                                      </a:t>
            </a:r>
          </a:p>
          <a:p>
            <a:pPr marL="0" indent="0" defTabSz="361188">
              <a:spcBef>
                <a:spcPts val="2600"/>
              </a:spcBef>
              <a:buSzTx/>
              <a:buNone/>
              <a:defRPr sz="2212" spc="44"/>
            </a:pPr>
            <a:r>
              <a:t>2 день Хімічна лотерея                                                                                                                               </a:t>
            </a:r>
          </a:p>
          <a:p>
            <a:pPr marL="0" indent="0" defTabSz="361188">
              <a:spcBef>
                <a:spcPts val="2600"/>
              </a:spcBef>
              <a:buSzTx/>
              <a:buNone/>
              <a:defRPr sz="2212" spc="44"/>
            </a:pPr>
            <a:r>
              <a:t>3 день Фізико – технічний турнір для учнів 2 курсу за професією «Електромонтер з ремонту та обслуговуванню електроустаткування ”присвячений розділу «Електрика»  </a:t>
            </a:r>
          </a:p>
          <a:p>
            <a:pPr marL="0" indent="0" defTabSz="361188">
              <a:spcBef>
                <a:spcPts val="2600"/>
              </a:spcBef>
              <a:buSzTx/>
              <a:buNone/>
              <a:defRPr sz="2212" spc="44"/>
            </a:pPr>
            <a:r>
              <a:t>4 день Генетика для чайників                                                                                                    </a:t>
            </a:r>
          </a:p>
          <a:p>
            <a:pPr marL="0" indent="0" defTabSz="361188">
              <a:spcBef>
                <a:spcPts val="2600"/>
              </a:spcBef>
              <a:buSzTx/>
              <a:buNone/>
              <a:defRPr sz="2212" spc="44"/>
            </a:pPr>
            <a:r>
              <a:t>5 день Математичний  КВЕСТ «Калейдоскоп»                                                                                       </a:t>
            </a:r>
          </a:p>
          <a:p>
            <a:pPr marL="0" indent="0" defTabSz="361188">
              <a:spcBef>
                <a:spcPts val="2600"/>
              </a:spcBef>
              <a:buSzTx/>
              <a:buNone/>
              <a:defRPr sz="2212" spc="44"/>
            </a:pPr>
            <a:r>
              <a:t>6 день Гра – конкурс «Весела хімія »                                                                                                   </a:t>
            </a:r>
          </a:p>
          <a:p>
            <a:pPr marL="0" indent="0" defTabSz="361188">
              <a:spcBef>
                <a:spcPts val="2600"/>
              </a:spcBef>
              <a:buSzTx/>
              <a:buNone/>
              <a:defRPr sz="2212" spc="44"/>
            </a:pPr>
            <a:r>
              <a:t>7 день Позакласний захід «Подорожуючи Сонячною системою»                                                                                              </a:t>
            </a:r>
          </a:p>
          <a:p>
            <a:pPr marL="0" indent="0" defTabSz="361188">
              <a:spcBef>
                <a:spcPts val="2600"/>
              </a:spcBef>
              <a:buSzTx/>
              <a:buNone/>
              <a:defRPr sz="2212" spc="44"/>
            </a:pPr>
            <a:r>
              <a:t>8 день Гра «Пошук секретного біологічного пакету»                                                                         </a:t>
            </a:r>
          </a:p>
          <a:p>
            <a:pPr marL="0" indent="0" defTabSz="361188">
              <a:spcBef>
                <a:spcPts val="2600"/>
              </a:spcBef>
              <a:buSzTx/>
              <a:buNone/>
              <a:defRPr sz="2212" spc="44"/>
            </a:pPr>
            <a:r>
              <a:t>9 день ІІ тур олімпіади з математики.                                                                                                         </a:t>
            </a:r>
          </a:p>
          <a:p>
            <a:pPr marL="0" indent="0" defTabSz="361188">
              <a:spcBef>
                <a:spcPts val="2600"/>
              </a:spcBef>
              <a:buSzTx/>
              <a:buNone/>
              <a:defRPr sz="2212" spc="44"/>
            </a:pPr>
            <a:r>
              <a:t>10 день Закриття декади. Захист учнівських проектів «Трубне виробництво у моєї професії та предметах природничо-математичного  циклу».  Підсумки  декади</a:t>
            </a:r>
          </a:p>
        </p:txBody>
      </p:sp>
      <p:sp>
        <p:nvSpPr>
          <p:cNvPr id="234" name="Декада природничо – математичних дисциплін  2018р."/>
          <p:cNvSpPr txBox="1"/>
          <p:nvPr/>
        </p:nvSpPr>
        <p:spPr>
          <a:xfrm>
            <a:off x="375578" y="481363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182880">
              <a:lnSpc>
                <a:spcPct val="80000"/>
              </a:lnSpc>
              <a:defRPr sz="2960" cap="all" spc="59">
                <a:latin typeface="+mn-lt"/>
                <a:ea typeface="+mn-ea"/>
                <a:cs typeface="+mn-cs"/>
                <a:sym typeface="Futura"/>
              </a:defRPr>
            </a:pPr>
            <a:r>
              <a:t>Декада природничо – математичних дисциплін  2018р</a:t>
            </a:r>
            <a:r>
              <a:rPr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C:\Users\User\Desktop\20181105_102857.jpg" descr="C:\Users\User\Desktop\20181105_1028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9900" y="1592861"/>
            <a:ext cx="4445001" cy="7620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37" name="Відкриття декади «Флешмоб»"/>
          <p:cNvSpPr txBox="1"/>
          <p:nvPr/>
        </p:nvSpPr>
        <p:spPr>
          <a:xfrm>
            <a:off x="375578" y="481363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42315">
              <a:lnSpc>
                <a:spcPct val="80000"/>
              </a:lnSpc>
              <a:defRPr sz="3921" cap="all" spc="78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Відкриття декади «Флешмоб»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C:\Users\User\Desktop\20181109_111951.jpg" descr="C:\Users\User\Desktop\20181109_1119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4274" y="1905383"/>
            <a:ext cx="3810001" cy="677333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40" name="C:\Users\User\Desktop\20181109_111248.jpg" descr="C:\Users\User\Desktop\20181109_11124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225281" y="-23083522"/>
            <a:ext cx="2944144" cy="523353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41" name="C:\Users\User\Desktop\20181109_111248.jpg" descr="C:\Users\User\Desktop\20181109_11124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9225281" y="-23083522"/>
            <a:ext cx="3052517" cy="542769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42" name="C:\Users\User\Desktop\20181109_111248.jpg" descr="C:\Users\User\Desktop\20181109_11124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62253" y="1907821"/>
            <a:ext cx="3810001" cy="676845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43" name="Математичний КВЕСТ"/>
          <p:cNvSpPr txBox="1"/>
          <p:nvPr/>
        </p:nvSpPr>
        <p:spPr>
          <a:xfrm>
            <a:off x="375578" y="481363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42315">
              <a:lnSpc>
                <a:spcPct val="80000"/>
              </a:lnSpc>
              <a:defRPr sz="3921" cap="all" spc="78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Математичний КВЕСТ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Форми позакласної роботи"/>
          <p:cNvSpPr txBox="1">
            <a:spLocks noGrp="1"/>
          </p:cNvSpPr>
          <p:nvPr>
            <p:ph type="title" idx="4294967295"/>
          </p:nvPr>
        </p:nvSpPr>
        <p:spPr>
          <a:xfrm>
            <a:off x="364590" y="440228"/>
            <a:ext cx="11748982" cy="851960"/>
          </a:xfrm>
          <a:prstGeom prst="rect">
            <a:avLst/>
          </a:prstGeom>
        </p:spPr>
        <p:txBody>
          <a:bodyPr/>
          <a:lstStyle/>
          <a:p>
            <a:pPr algn="l" defTabSz="182880">
              <a:lnSpc>
                <a:spcPct val="80000"/>
              </a:lnSpc>
              <a:defRPr sz="2960" spc="59"/>
            </a:pPr>
            <a:r>
              <a:t>Загальні відомості</a:t>
            </a:r>
            <a:br/>
            <a:r>
              <a:t> </a:t>
            </a:r>
          </a:p>
        </p:txBody>
      </p:sp>
      <p:sp>
        <p:nvSpPr>
          <p:cNvPr id="164" name="- математичний гурток;…"/>
          <p:cNvSpPr txBox="1">
            <a:spLocks noGrp="1"/>
          </p:cNvSpPr>
          <p:nvPr>
            <p:ph type="body" idx="4294967295"/>
          </p:nvPr>
        </p:nvSpPr>
        <p:spPr>
          <a:xfrm>
            <a:off x="5446959" y="1320800"/>
            <a:ext cx="6884741" cy="7467600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marL="0" indent="0">
              <a:buClrTx/>
              <a:buSzTx/>
              <a:buNone/>
            </a:pPr>
            <a:r>
              <a:t>Маляренко  Олена  Іванівна - викладач математики, кваліфікаційна категорія «спеціаліст вищої категорії» </a:t>
            </a:r>
          </a:p>
          <a:p>
            <a:pPr marL="0" indent="0">
              <a:buClrTx/>
              <a:buSzTx/>
              <a:buNone/>
            </a:pPr>
            <a:r>
              <a:t>Наукова-методична проблем: «Формування у учнів життєво   необхідних компетенцій на уроках математики шляхом професійної спрямованності матеріалу». </a:t>
            </a:r>
          </a:p>
          <a:p>
            <a:pPr marL="0" indent="0">
              <a:buClrTx/>
              <a:buSzTx/>
              <a:buNone/>
            </a:pPr>
            <a:r>
              <a:t>Освіта: Белгородський державний педагогічний інститут ім. М.С. Ольмінського(1979-1984 р.) </a:t>
            </a:r>
          </a:p>
          <a:p>
            <a:pPr marL="0" indent="0">
              <a:buClrTx/>
              <a:buSzTx/>
              <a:buNone/>
            </a:pPr>
            <a:r>
              <a:t>Спеціальність по диплому: вчитель  математики і фізики Курсова перепідготовка у вересні–грудні 2017р, курси підвищення кваліфікації при ДОІППО, посвідчення СПК №ДН 24983906.</a:t>
            </a:r>
          </a:p>
        </p:txBody>
      </p:sp>
      <p:pic>
        <p:nvPicPr>
          <p:cNvPr id="165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9017" y="1708185"/>
            <a:ext cx="4592514" cy="605956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Позакласний захід ”Математичний аукціон” проводився в групі першого курсу  ОКН (професія “Оператор комп’ютерного набору“).…"/>
          <p:cNvSpPr txBox="1">
            <a:spLocks noGrp="1"/>
          </p:cNvSpPr>
          <p:nvPr>
            <p:ph type="body" sz="half" idx="4294967295"/>
          </p:nvPr>
        </p:nvSpPr>
        <p:spPr>
          <a:xfrm>
            <a:off x="375578" y="1360400"/>
            <a:ext cx="11658601" cy="2775374"/>
          </a:xfrm>
          <a:prstGeom prst="rect">
            <a:avLst/>
          </a:prstGeom>
        </p:spPr>
        <p:txBody>
          <a:bodyPr anchor="ctr"/>
          <a:lstStyle/>
          <a:p>
            <a:pPr marL="0" lvl="1" indent="0">
              <a:buSzTx/>
              <a:buNone/>
            </a:pPr>
            <a:r>
              <a:t>Позакласний захід ”Математичний аукціон” проводився в групі першого курсу  ОКН (професія “Оператор комп’ютерного набору“).</a:t>
            </a:r>
          </a:p>
          <a:p>
            <a:pPr marL="0" lvl="1" indent="0">
              <a:buSzTx/>
              <a:buNone/>
            </a:pPr>
            <a:r>
              <a:t>Проводили торги, допомагали на торгах  і членами аукціонної комісії були учні другого курсу </a:t>
            </a:r>
          </a:p>
        </p:txBody>
      </p:sp>
      <p:pic>
        <p:nvPicPr>
          <p:cNvPr id="246" name="D:\Documents and Settings\Admin\Рабочий стол\Изображение 006.jpg" descr="D:\Documents and Settings\Admin\Рабочий стол\Изображение 0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3507" y="4278211"/>
            <a:ext cx="5080001" cy="379744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47" name="D:\Documents and Settings\Admin\Рабочий стол\Изображение 012.jpg" descr="D:\Documents and Settings\Admin\Рабочий стол\Изображение 01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17389" y="4278211"/>
            <a:ext cx="5080001" cy="380460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48" name="“Математичний аукціон“"/>
          <p:cNvSpPr txBox="1"/>
          <p:nvPr/>
        </p:nvSpPr>
        <p:spPr>
          <a:xfrm>
            <a:off x="375578" y="481363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42315">
              <a:lnSpc>
                <a:spcPct val="80000"/>
              </a:lnSpc>
              <a:defRPr sz="3921" cap="all" spc="78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“Математичний аукціон“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У позакласному заході “Інтелектуальне кафе” брали участь як учні групи К (професія “Кухар”), учні групи Е (професія - “Електромонтер” , учні групи Гз (професія  “Газоелектрозварник”  також  учні  інших груп – глядачі. Адміністратор і головний менеджер кафе були учні групи кухарів, які зустрічали гостей і пропонували меню ."/>
          <p:cNvSpPr txBox="1">
            <a:spLocks noGrp="1"/>
          </p:cNvSpPr>
          <p:nvPr>
            <p:ph type="title" idx="4294967295"/>
          </p:nvPr>
        </p:nvSpPr>
        <p:spPr>
          <a:xfrm>
            <a:off x="673100" y="1531977"/>
            <a:ext cx="11658601" cy="194225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just">
              <a:spcBef>
                <a:spcPts val="3400"/>
              </a:spcBef>
              <a:defRPr sz="2600" cap="none" spc="52"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t>У позакласному заході “Інтелектуальне кафе” брали участь як учні групи К (професія “Кухар”), учні групи Е (професія - “Електромонтер” , учні групи Гз (професія  “Газоелектрозварник”  також  учні  інших груп – глядачі. Адміністратор і головний менеджер кафе були учні групи кухарів, які зустрічали гостей і пропонували меню .     </a:t>
            </a:r>
          </a:p>
        </p:txBody>
      </p:sp>
      <p:pic>
        <p:nvPicPr>
          <p:cNvPr id="251" name="IMAG0758" descr="IMAG07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054081" y="-5635414"/>
            <a:ext cx="8547948" cy="5118384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52" name="IMG_20141101_170335" descr="IMG_20141101_17033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4177" y="3775543"/>
            <a:ext cx="4269461" cy="4978404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53" name="IMG_20141031_113133" descr="IMG_20141031_113133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05943" y="3775544"/>
            <a:ext cx="4267201" cy="4978402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54" name="“Інтелектуальне кафе“"/>
          <p:cNvSpPr txBox="1"/>
          <p:nvPr/>
        </p:nvSpPr>
        <p:spPr>
          <a:xfrm>
            <a:off x="375578" y="481363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42315">
              <a:lnSpc>
                <a:spcPct val="80000"/>
              </a:lnSpc>
              <a:defRPr sz="3921" cap="all" spc="78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“Інтелектуальне кафе“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Крім предметних тижнів  учні нашого  центру з 2010 року , беруть участь у міжнародному математичному конкурсі «Кенгуру», координатором якого в Україні є Львівський національний  університет. Цей конкурс став популярним у нашому центрі . Учні із задоволенням  беруть участь у ньому."/>
          <p:cNvSpPr txBox="1">
            <a:spLocks noGrp="1"/>
          </p:cNvSpPr>
          <p:nvPr>
            <p:ph type="body" sz="half" idx="4294967295"/>
          </p:nvPr>
        </p:nvSpPr>
        <p:spPr>
          <a:xfrm>
            <a:off x="673100" y="1979553"/>
            <a:ext cx="11658601" cy="2534780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</a:lvl1pPr>
          </a:lstStyle>
          <a:p>
            <a:r>
              <a:t>Крім предметних тижнів  учні нашого  центру з 2010 року , беруть участь у міжнародному математичному конкурсі «Кенгуру», координатором якого в Україні є Львівський національний  університет. Цей конкурс став популярним у нашому центрі . Учні із задоволенням  беруть участь у ньому.</a:t>
            </a:r>
          </a:p>
        </p:txBody>
      </p:sp>
      <p:pic>
        <p:nvPicPr>
          <p:cNvPr id="25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6842" y="5263222"/>
            <a:ext cx="3174438" cy="3736624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5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3496" y="5263222"/>
            <a:ext cx="4985176" cy="3736624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59" name="Математичні конкурси"/>
          <p:cNvSpPr txBox="1"/>
          <p:nvPr/>
        </p:nvSpPr>
        <p:spPr>
          <a:xfrm>
            <a:off x="375578" y="481363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42315">
              <a:lnSpc>
                <a:spcPct val="80000"/>
              </a:lnSpc>
              <a:defRPr sz="3921" cap="all" spc="78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Математичні конкурси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Виховна робота"/>
          <p:cNvSpPr txBox="1"/>
          <p:nvPr/>
        </p:nvSpPr>
        <p:spPr>
          <a:xfrm>
            <a:off x="375578" y="481363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42315">
              <a:lnSpc>
                <a:spcPct val="80000"/>
              </a:lnSpc>
              <a:defRPr sz="3921" cap="all" spc="78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Виховна робота</a:t>
            </a:r>
          </a:p>
        </p:txBody>
      </p:sp>
      <p:pic>
        <p:nvPicPr>
          <p:cNvPr id="262" name="2019-01-10 22.51.17.jpg" descr="2019-01-10 22.51.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686" y="1667103"/>
            <a:ext cx="4445001" cy="592666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64" name="Класний керівник групи Окн15 1/9 і грипи Є17 1/9"/>
          <p:cNvSpPr txBox="1"/>
          <p:nvPr/>
        </p:nvSpPr>
        <p:spPr>
          <a:xfrm>
            <a:off x="2760359" y="8030210"/>
            <a:ext cx="8009693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spcBef>
                <a:spcPts val="3400"/>
              </a:spcBef>
              <a:defRPr sz="2600" spc="52"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lang="uk-UA" dirty="0" smtClean="0"/>
              <a:t>Класний</a:t>
            </a:r>
            <a:r>
              <a:rPr dirty="0" smtClean="0"/>
              <a:t> </a:t>
            </a:r>
            <a:r>
              <a:rPr lang="uk-UA" dirty="0" smtClean="0"/>
              <a:t>керівник групи </a:t>
            </a:r>
            <a:r>
              <a:rPr dirty="0" smtClean="0"/>
              <a:t>Окн15 </a:t>
            </a:r>
            <a:r>
              <a:rPr dirty="0"/>
              <a:t>1/9 і </a:t>
            </a:r>
            <a:r>
              <a:rPr dirty="0" smtClean="0"/>
              <a:t>гр</a:t>
            </a:r>
            <a:r>
              <a:rPr lang="ru-RU" dirty="0" smtClean="0"/>
              <a:t>у</a:t>
            </a:r>
            <a:r>
              <a:rPr lang="uk-UA" dirty="0" err="1" smtClean="0"/>
              <a:t>пи</a:t>
            </a:r>
            <a:r>
              <a:rPr dirty="0" smtClean="0"/>
              <a:t> </a:t>
            </a:r>
            <a:r>
              <a:rPr dirty="0"/>
              <a:t>Є17 1/9</a:t>
            </a:r>
          </a:p>
        </p:txBody>
      </p:sp>
      <p:pic>
        <p:nvPicPr>
          <p:cNvPr id="1026" name="Picture 2" descr="C:\Users\User\Desktop\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64" y="1674719"/>
            <a:ext cx="4455000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Дякую за увагу!"/>
          <p:cNvSpPr txBox="1"/>
          <p:nvPr/>
        </p:nvSpPr>
        <p:spPr>
          <a:xfrm>
            <a:off x="1883136" y="4217696"/>
            <a:ext cx="9238529" cy="1318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80000"/>
              </a:lnSpc>
              <a:defRPr sz="7400" cap="all" spc="148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Дякую за увагу!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Математичні гуртки"/>
          <p:cNvSpPr txBox="1">
            <a:spLocks noGrp="1"/>
          </p:cNvSpPr>
          <p:nvPr>
            <p:ph type="title" idx="4294967295"/>
          </p:nvPr>
        </p:nvSpPr>
        <p:spPr>
          <a:xfrm>
            <a:off x="446859" y="481363"/>
            <a:ext cx="11658601" cy="749301"/>
          </a:xfrm>
          <a:prstGeom prst="rect">
            <a:avLst/>
          </a:prstGeom>
        </p:spPr>
        <p:txBody>
          <a:bodyPr/>
          <a:lstStyle>
            <a:lvl1pPr algn="l" defTabSz="242315">
              <a:lnSpc>
                <a:spcPct val="80000"/>
              </a:lnSpc>
              <a:defRPr sz="3921" spc="78"/>
            </a:lvl1pPr>
          </a:lstStyle>
          <a:p>
            <a:r>
              <a:t>Самоосвіта </a:t>
            </a:r>
          </a:p>
        </p:txBody>
      </p:sp>
      <p:sp>
        <p:nvSpPr>
          <p:cNvPr id="168" name="Математичний гурток — одна з найбільш дієвих і ефективних форм позакласної роботи. Основою гурткової роботи є принцип добровільності.…"/>
          <p:cNvSpPr txBox="1">
            <a:spLocks noGrp="1"/>
          </p:cNvSpPr>
          <p:nvPr>
            <p:ph type="body" idx="4294967295"/>
          </p:nvPr>
        </p:nvSpPr>
        <p:spPr>
          <a:xfrm>
            <a:off x="673100" y="1464874"/>
            <a:ext cx="11658600" cy="59688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/>
          <a:lstStyle/>
          <a:p>
            <a:pPr marL="212271" indent="-212271">
              <a:buSzPct val="100000"/>
              <a:buAutoNum type="arabicParenR"/>
            </a:pPr>
            <a:r>
              <a:rPr lang="uk-UA" dirty="0" smtClean="0"/>
              <a:t>Курс дистанційного навчання(75 годин) «GOOGLE- середовище у навчальних цілях та створення живих презентацій»  (2016р );</a:t>
            </a:r>
          </a:p>
          <a:p>
            <a:pPr marL="212271" indent="-212271">
              <a:buSzPct val="100000"/>
              <a:buAutoNum type="arabicParenR"/>
            </a:pPr>
            <a:r>
              <a:rPr lang="uk-UA" dirty="0" smtClean="0"/>
              <a:t>Участь у роботі обласних семінарів  і </a:t>
            </a:r>
            <a:r>
              <a:rPr lang="uk-UA" dirty="0" err="1" smtClean="0"/>
              <a:t>вебінарів</a:t>
            </a:r>
            <a:r>
              <a:rPr lang="uk-UA" dirty="0" smtClean="0"/>
              <a:t>;</a:t>
            </a:r>
          </a:p>
          <a:p>
            <a:pPr marL="212271" indent="-212271">
              <a:buSzPct val="100000"/>
              <a:buAutoNum type="arabicParenR"/>
            </a:pPr>
            <a:r>
              <a:rPr lang="uk-UA" dirty="0"/>
              <a:t>Участь у роботі </a:t>
            </a:r>
            <a:r>
              <a:rPr lang="uk-UA" dirty="0" err="1"/>
              <a:t>вебінарі</a:t>
            </a:r>
            <a:r>
              <a:rPr lang="uk-UA" dirty="0"/>
              <a:t> “Я – STEM-вчитель: як бути в тренді освіти”;</a:t>
            </a:r>
          </a:p>
          <a:p>
            <a:pPr marL="212271" indent="-212271">
              <a:buSzPct val="100000"/>
              <a:buAutoNum type="arabicParenR"/>
            </a:pPr>
            <a:r>
              <a:rPr lang="uk-UA" dirty="0"/>
              <a:t>Участь у </a:t>
            </a:r>
            <a:r>
              <a:rPr lang="uk-UA" dirty="0" err="1"/>
              <a:t>роботі інтернет-конференції </a:t>
            </a:r>
            <a:r>
              <a:rPr lang="uk-UA" dirty="0" err="1" smtClean="0"/>
              <a:t>«</a:t>
            </a:r>
            <a:r>
              <a:rPr lang="uk-UA" dirty="0" smtClean="0"/>
              <a:t>Сучасні </a:t>
            </a:r>
            <a:r>
              <a:rPr lang="uk-UA" dirty="0"/>
              <a:t>освітні тенденції</a:t>
            </a:r>
            <a:r>
              <a:rPr lang="uk-UA" dirty="0" smtClean="0"/>
              <a:t>: </a:t>
            </a:r>
            <a:r>
              <a:rPr lang="en-US" dirty="0" smtClean="0"/>
              <a:t>STEM, STEAM </a:t>
            </a:r>
            <a:r>
              <a:rPr lang="uk-UA" dirty="0" smtClean="0"/>
              <a:t>та учнівські проекти»;</a:t>
            </a:r>
            <a:endParaRPr lang="uk-UA" u="sng" dirty="0"/>
          </a:p>
          <a:p>
            <a:pPr marL="212271" indent="-212271">
              <a:buSzPct val="100000"/>
              <a:buAutoNum type="arabicParenR"/>
            </a:pPr>
            <a:r>
              <a:rPr lang="uk-UA" dirty="0" smtClean="0"/>
              <a:t>Участь у роботі </a:t>
            </a:r>
            <a:r>
              <a:rPr lang="uk-UA" dirty="0" err="1" smtClean="0"/>
              <a:t>вебінару</a:t>
            </a:r>
            <a:r>
              <a:rPr lang="uk-UA" dirty="0" smtClean="0"/>
              <a:t> </a:t>
            </a:r>
            <a:r>
              <a:rPr lang="uk-UA" dirty="0" smtClean="0"/>
              <a:t>“Наукова дослідницька діяльність у процесі вивчення математики”.                                    </a:t>
            </a:r>
            <a:endParaRPr lang="uk-UA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Голова комісії природничо-математичних дисциплін з 2012р.…"/>
          <p:cNvSpPr txBox="1"/>
          <p:nvPr/>
        </p:nvSpPr>
        <p:spPr>
          <a:xfrm>
            <a:off x="892634" y="1794792"/>
            <a:ext cx="11219533" cy="7304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66700" indent="-266700" algn="just">
              <a:spcBef>
                <a:spcPts val="2400"/>
              </a:spcBef>
              <a:buSzPct val="100000"/>
              <a:buAutoNum type="arabicParenR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lang="uk-UA" dirty="0" smtClean="0"/>
              <a:t>Голова комісії природничо-математичних дисциплін з 2012р.</a:t>
            </a:r>
          </a:p>
          <a:p>
            <a:pPr marL="139700" indent="-139700" algn="just">
              <a:spcBef>
                <a:spcPts val="2400"/>
              </a:spcBef>
              <a:buSzPct val="100000"/>
              <a:buAutoNum type="arabicParenR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lang="uk-UA" dirty="0" smtClean="0"/>
              <a:t>Підготувала та провела відкриті уроки: </a:t>
            </a:r>
          </a:p>
          <a:p>
            <a:pPr marL="495300" lvl="1" indent="-266700" algn="just">
              <a:spcBef>
                <a:spcPts val="2000"/>
              </a:spcBef>
              <a:buClr>
                <a:srgbClr val="5B5854"/>
              </a:buClr>
              <a:buSzPct val="100000"/>
              <a:buChar char="•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lang="uk-UA" dirty="0" smtClean="0"/>
              <a:t>бінарний урок </a:t>
            </a:r>
            <a:r>
              <a:rPr lang="uk-UA" smtClean="0"/>
              <a:t>з іноземною </a:t>
            </a:r>
            <a:r>
              <a:rPr lang="uk-UA" dirty="0" smtClean="0"/>
              <a:t>мовою з теми “Похідна та її застосування”;</a:t>
            </a:r>
          </a:p>
          <a:p>
            <a:pPr marL="495300" lvl="1" indent="-266700" algn="just">
              <a:spcBef>
                <a:spcPts val="2000"/>
              </a:spcBef>
              <a:buSzPct val="100000"/>
              <a:buChar char="•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lang="uk-UA" dirty="0" smtClean="0"/>
              <a:t>урок </a:t>
            </a:r>
            <a:r>
              <a:rPr lang="uk-UA" dirty="0" err="1" smtClean="0"/>
              <a:t>прес-конфернція</a:t>
            </a:r>
            <a:r>
              <a:rPr lang="uk-UA" dirty="0" smtClean="0"/>
              <a:t> за темою “Первісна та інтеграл”;</a:t>
            </a:r>
          </a:p>
          <a:p>
            <a:pPr marL="495300" lvl="1" indent="-266700" algn="just">
              <a:spcBef>
                <a:spcPts val="2000"/>
              </a:spcBef>
              <a:buSzPct val="100000"/>
              <a:buChar char="•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lang="uk-UA" dirty="0" smtClean="0"/>
              <a:t>Уроки на тему: “Об’єм циліндра”, “Конус, осьовий переріз конуса. Переріз конуса площинами”.</a:t>
            </a:r>
          </a:p>
          <a:p>
            <a:pPr marL="266700" indent="-266700" algn="just">
              <a:spcBef>
                <a:spcPts val="2400"/>
              </a:spcBef>
              <a:buSzPct val="100000"/>
              <a:buAutoNum type="arabicParenR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lang="uk-UA" dirty="0" smtClean="0"/>
              <a:t>Участь у роботі школи ППД(доповідь “Інтерактивні методі навчання на уроках математики”);</a:t>
            </a:r>
          </a:p>
          <a:p>
            <a:pPr marL="266700" indent="-266700" algn="just">
              <a:spcBef>
                <a:spcPts val="2400"/>
              </a:spcBef>
              <a:buSzPct val="100000"/>
              <a:buAutoNum type="arabicParenR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lang="uk-UA" dirty="0" smtClean="0"/>
              <a:t>Участь у педагогічних читаннях(доповідь до сторіччя В.О. Сухомлинського);</a:t>
            </a:r>
          </a:p>
          <a:p>
            <a:pPr marL="266700" indent="-266700" algn="just">
              <a:spcBef>
                <a:spcPts val="2400"/>
              </a:spcBef>
              <a:buSzPct val="100000"/>
              <a:buAutoNum type="arabicParenR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lang="uk-UA" dirty="0" smtClean="0"/>
              <a:t>Проведення інтерактивного тренінгу “Формування соціально </a:t>
            </a:r>
            <a:r>
              <a:rPr lang="uk-UA" dirty="0" err="1" smtClean="0"/>
              <a:t>адаптованної</a:t>
            </a:r>
            <a:r>
              <a:rPr lang="uk-UA" dirty="0" smtClean="0"/>
              <a:t> особистості в умовах НЦПО”.</a:t>
            </a:r>
            <a:endParaRPr lang="uk-UA" dirty="0"/>
          </a:p>
        </p:txBody>
      </p:sp>
      <p:sp>
        <p:nvSpPr>
          <p:cNvPr id="171" name="Науково-методична робота"/>
          <p:cNvSpPr txBox="1">
            <a:spLocks noGrp="1"/>
          </p:cNvSpPr>
          <p:nvPr>
            <p:ph type="title" idx="4294967295"/>
          </p:nvPr>
        </p:nvSpPr>
        <p:spPr>
          <a:xfrm>
            <a:off x="446859" y="481363"/>
            <a:ext cx="11658601" cy="749301"/>
          </a:xfrm>
          <a:prstGeom prst="rect">
            <a:avLst/>
          </a:prstGeom>
        </p:spPr>
        <p:txBody>
          <a:bodyPr/>
          <a:lstStyle>
            <a:lvl1pPr algn="l" defTabSz="242315">
              <a:lnSpc>
                <a:spcPct val="80000"/>
              </a:lnSpc>
              <a:defRPr sz="3921" spc="78"/>
            </a:lvl1pPr>
          </a:lstStyle>
          <a:p>
            <a:r>
              <a:rPr dirty="0" err="1"/>
              <a:t>Науково-методична</a:t>
            </a:r>
            <a:r>
              <a:rPr dirty="0"/>
              <a:t> </a:t>
            </a:r>
            <a:r>
              <a:rPr dirty="0" err="1"/>
              <a:t>робота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Сайт видавництва “Шкільний Світ”…"/>
          <p:cNvSpPr txBox="1"/>
          <p:nvPr/>
        </p:nvSpPr>
        <p:spPr>
          <a:xfrm>
            <a:off x="361245" y="1816805"/>
            <a:ext cx="12333844" cy="257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just">
              <a:spcBef>
                <a:spcPts val="3400"/>
              </a:spcBef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dirty="0" err="1"/>
              <a:t>Сайт</a:t>
            </a:r>
            <a:r>
              <a:rPr dirty="0"/>
              <a:t> </a:t>
            </a:r>
            <a:r>
              <a:rPr dirty="0" err="1"/>
              <a:t>видавництва</a:t>
            </a:r>
            <a:r>
              <a:rPr dirty="0"/>
              <a:t> “</a:t>
            </a:r>
            <a:r>
              <a:rPr dirty="0" err="1"/>
              <a:t>Шкільний</a:t>
            </a:r>
            <a:r>
              <a:rPr dirty="0"/>
              <a:t> </a:t>
            </a:r>
            <a:r>
              <a:rPr dirty="0" err="1"/>
              <a:t>Світ</a:t>
            </a:r>
            <a:r>
              <a:rPr dirty="0"/>
              <a:t>”</a:t>
            </a:r>
          </a:p>
          <a:p>
            <a:pPr marL="228600" indent="-228600" algn="just">
              <a:spcBef>
                <a:spcPts val="3400"/>
              </a:spcBef>
              <a:buSzPct val="100000"/>
              <a:buAutoNum type="arabicParenR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dirty="0" err="1"/>
              <a:t>Методична</a:t>
            </a:r>
            <a:r>
              <a:rPr dirty="0"/>
              <a:t> </a:t>
            </a:r>
            <a:r>
              <a:rPr dirty="0" err="1"/>
              <a:t>розробка</a:t>
            </a:r>
            <a:r>
              <a:rPr dirty="0"/>
              <a:t> </a:t>
            </a:r>
            <a:r>
              <a:rPr dirty="0" err="1"/>
              <a:t>бінарного</a:t>
            </a:r>
            <a:r>
              <a:rPr dirty="0"/>
              <a:t> </a:t>
            </a:r>
            <a:r>
              <a:rPr dirty="0" err="1"/>
              <a:t>уроку</a:t>
            </a:r>
            <a:r>
              <a:rPr dirty="0"/>
              <a:t> </a:t>
            </a:r>
            <a:r>
              <a:rPr dirty="0" err="1"/>
              <a:t>математики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іноземної</a:t>
            </a:r>
            <a:r>
              <a:rPr dirty="0"/>
              <a:t> </a:t>
            </a:r>
            <a:r>
              <a:rPr dirty="0" err="1"/>
              <a:t>мови</a:t>
            </a:r>
            <a:r>
              <a:rPr dirty="0"/>
              <a:t> </a:t>
            </a:r>
            <a:r>
              <a:rPr dirty="0" smtClean="0"/>
              <a:t> </a:t>
            </a:r>
            <a:r>
              <a:rPr dirty="0"/>
              <a:t>“</a:t>
            </a:r>
            <a:r>
              <a:rPr dirty="0" err="1"/>
              <a:t>Похідна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її</a:t>
            </a:r>
            <a:r>
              <a:rPr dirty="0"/>
              <a:t> </a:t>
            </a:r>
            <a:r>
              <a:rPr dirty="0" err="1"/>
              <a:t>застосування</a:t>
            </a:r>
            <a:r>
              <a:rPr dirty="0"/>
              <a:t>”;</a:t>
            </a:r>
          </a:p>
          <a:p>
            <a:pPr marL="228600" indent="-228600" algn="just">
              <a:spcBef>
                <a:spcPts val="3400"/>
              </a:spcBef>
              <a:buSzPct val="100000"/>
              <a:buAutoNum type="arabicParenR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dirty="0" err="1"/>
              <a:t>Методичні</a:t>
            </a:r>
            <a:r>
              <a:rPr dirty="0"/>
              <a:t> </a:t>
            </a:r>
            <a:r>
              <a:rPr dirty="0" err="1"/>
              <a:t>розробки</a:t>
            </a:r>
            <a:r>
              <a:rPr dirty="0"/>
              <a:t> </a:t>
            </a:r>
            <a:r>
              <a:rPr dirty="0" err="1"/>
              <a:t>уроку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заходів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сайті</a:t>
            </a:r>
            <a:r>
              <a:rPr dirty="0"/>
              <a:t> “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Урок</a:t>
            </a:r>
            <a:r>
              <a:rPr dirty="0"/>
              <a:t>”.</a:t>
            </a:r>
          </a:p>
        </p:txBody>
      </p:sp>
      <p:pic>
        <p:nvPicPr>
          <p:cNvPr id="174" name="ДБ-181168291.pdf" descr="ДБ-18116829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842" y="4536502"/>
            <a:ext cx="3429001" cy="483937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75" name="Сертифікат_проекту_NaUrok_com_ua.pdf" descr="Сертифікат_проекту_NaUrok_com_u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7900" y="4536502"/>
            <a:ext cx="3429001" cy="483937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76" name="Сертифікат_проекту_NaUrok_com_ua (1).pdf" descr="Сертифікат_проекту_NaUrok_com_ua (1)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58957" y="4536502"/>
            <a:ext cx="3429001" cy="483937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77" name="Публікації"/>
          <p:cNvSpPr txBox="1">
            <a:spLocks noGrp="1"/>
          </p:cNvSpPr>
          <p:nvPr>
            <p:ph type="title" idx="4294967295"/>
          </p:nvPr>
        </p:nvSpPr>
        <p:spPr>
          <a:xfrm>
            <a:off x="467426" y="501930"/>
            <a:ext cx="11658601" cy="749301"/>
          </a:xfrm>
          <a:prstGeom prst="rect">
            <a:avLst/>
          </a:prstGeom>
        </p:spPr>
        <p:txBody>
          <a:bodyPr/>
          <a:lstStyle>
            <a:lvl1pPr algn="l" defTabSz="269747">
              <a:lnSpc>
                <a:spcPct val="80000"/>
              </a:lnSpc>
              <a:defRPr sz="4366" spc="87"/>
            </a:lvl1pPr>
          </a:lstStyle>
          <a:p>
            <a:r>
              <a:t>Публікації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ДБ-181167619.pdf" descr="ДБ-181167619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7900" y="2866979"/>
            <a:ext cx="3429001" cy="483937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80" name="ДБ-181169329.pdf" descr="ДБ-18116932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4226" y="2866979"/>
            <a:ext cx="3429001" cy="483937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81" name="Сертифікат_проекту_NaUrok_com_ua (2).pdf" descr="Сертифікат_проекту_NaUrok_com_ua (2)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71573" y="2866979"/>
            <a:ext cx="3429001" cy="483937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82" name="Публікації"/>
          <p:cNvSpPr txBox="1">
            <a:spLocks noGrp="1"/>
          </p:cNvSpPr>
          <p:nvPr>
            <p:ph type="title" idx="4294967295"/>
          </p:nvPr>
        </p:nvSpPr>
        <p:spPr>
          <a:xfrm>
            <a:off x="467426" y="501930"/>
            <a:ext cx="11658601" cy="749301"/>
          </a:xfrm>
          <a:prstGeom prst="rect">
            <a:avLst/>
          </a:prstGeom>
        </p:spPr>
        <p:txBody>
          <a:bodyPr/>
          <a:lstStyle>
            <a:lvl1pPr algn="l" defTabSz="269747">
              <a:lnSpc>
                <a:spcPct val="80000"/>
              </a:lnSpc>
              <a:defRPr sz="4366" spc="87"/>
            </a:lvl1pPr>
          </a:lstStyle>
          <a:p>
            <a:r>
              <a:t>Публікації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146486 (1).pdf" descr="146486 (1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704" y="2630284"/>
            <a:ext cx="3429001" cy="483937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85" name="146486 (2).pdf" descr="146486 (2)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9318" y="2630284"/>
            <a:ext cx="3429001" cy="483937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86" name="146486.pdf" descr="146486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32932" y="2630284"/>
            <a:ext cx="3429001" cy="483937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87" name="Подяки"/>
          <p:cNvSpPr txBox="1"/>
          <p:nvPr/>
        </p:nvSpPr>
        <p:spPr>
          <a:xfrm>
            <a:off x="426292" y="460796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69747">
              <a:lnSpc>
                <a:spcPct val="80000"/>
              </a:lnSpc>
              <a:defRPr sz="4366" cap="all" spc="87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Подяки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20190109_150304.jpg" descr="20190109_1503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4900" y="1301621"/>
            <a:ext cx="5715001" cy="7620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90" name="Подяки"/>
          <p:cNvSpPr txBox="1"/>
          <p:nvPr/>
        </p:nvSpPr>
        <p:spPr>
          <a:xfrm>
            <a:off x="426292" y="460796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69747">
              <a:lnSpc>
                <a:spcPct val="80000"/>
              </a:lnSpc>
              <a:defRPr sz="4366" cap="all" spc="87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Подяки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Позакласна робота"/>
          <p:cNvSpPr txBox="1"/>
          <p:nvPr/>
        </p:nvSpPr>
        <p:spPr>
          <a:xfrm>
            <a:off x="375578" y="481363"/>
            <a:ext cx="116586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242315">
              <a:lnSpc>
                <a:spcPct val="80000"/>
              </a:lnSpc>
              <a:defRPr sz="3921" cap="all" spc="78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Позакласна робота</a:t>
            </a:r>
          </a:p>
        </p:txBody>
      </p:sp>
      <p:sp>
        <p:nvSpPr>
          <p:cNvPr id="193" name="Були виконані наступні роботи:…"/>
          <p:cNvSpPr txBox="1"/>
          <p:nvPr/>
        </p:nvSpPr>
        <p:spPr>
          <a:xfrm>
            <a:off x="842726" y="1937173"/>
            <a:ext cx="10724305" cy="7196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spcBef>
                <a:spcPts val="3400"/>
              </a:spcBef>
              <a:defRPr sz="2600" b="1" spc="52">
                <a:latin typeface="Athelas"/>
                <a:ea typeface="Athelas"/>
                <a:cs typeface="Athelas"/>
                <a:sym typeface="Athelas"/>
              </a:defRPr>
            </a:pPr>
            <a:r>
              <a:rPr dirty="0" err="1"/>
              <a:t>Були</a:t>
            </a:r>
            <a:r>
              <a:rPr dirty="0"/>
              <a:t> </a:t>
            </a:r>
            <a:r>
              <a:rPr dirty="0" err="1"/>
              <a:t>виконані</a:t>
            </a:r>
            <a:r>
              <a:rPr dirty="0"/>
              <a:t> </a:t>
            </a:r>
            <a:r>
              <a:rPr dirty="0" err="1"/>
              <a:t>наступні</a:t>
            </a:r>
            <a:r>
              <a:rPr dirty="0"/>
              <a:t> </a:t>
            </a:r>
            <a:r>
              <a:rPr dirty="0" err="1"/>
              <a:t>роботи</a:t>
            </a:r>
            <a:r>
              <a:rPr dirty="0"/>
              <a:t>:</a:t>
            </a:r>
          </a:p>
          <a:p>
            <a:pPr marL="228600" indent="-228600" algn="just">
              <a:spcBef>
                <a:spcPts val="3400"/>
              </a:spcBef>
              <a:buSzPct val="100000"/>
              <a:buAutoNum type="arabicParenR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sz="2000" dirty="0" err="1" smtClean="0"/>
              <a:t>щорічно</a:t>
            </a:r>
            <a:r>
              <a:rPr sz="2000" dirty="0" smtClean="0"/>
              <a:t> з </a:t>
            </a:r>
            <a:r>
              <a:rPr sz="2000" dirty="0" err="1" smtClean="0"/>
              <a:t>учнями</a:t>
            </a:r>
            <a:r>
              <a:rPr sz="2000" dirty="0" smtClean="0"/>
              <a:t> </a:t>
            </a:r>
            <a:r>
              <a:rPr sz="2000" dirty="0" err="1" smtClean="0"/>
              <a:t>були</a:t>
            </a:r>
            <a:r>
              <a:rPr sz="2000" dirty="0" smtClean="0"/>
              <a:t> </a:t>
            </a:r>
            <a:r>
              <a:rPr sz="2000" dirty="0" err="1" smtClean="0"/>
              <a:t>проведені</a:t>
            </a:r>
            <a:r>
              <a:rPr sz="2000" dirty="0" smtClean="0"/>
              <a:t> </a:t>
            </a:r>
            <a:r>
              <a:rPr sz="2000" dirty="0" err="1" smtClean="0"/>
              <a:t>олімпіади</a:t>
            </a:r>
            <a:r>
              <a:rPr sz="2000" dirty="0" smtClean="0"/>
              <a:t> 1 </a:t>
            </a:r>
            <a:r>
              <a:rPr sz="2000" dirty="0" err="1" smtClean="0"/>
              <a:t>та</a:t>
            </a:r>
            <a:r>
              <a:rPr sz="2000" dirty="0" smtClean="0"/>
              <a:t> 2 </a:t>
            </a:r>
            <a:r>
              <a:rPr sz="2000" dirty="0" err="1" smtClean="0"/>
              <a:t>туру</a:t>
            </a:r>
            <a:r>
              <a:rPr sz="2000" dirty="0" smtClean="0"/>
              <a:t>;</a:t>
            </a:r>
          </a:p>
          <a:p>
            <a:pPr marL="228600" indent="-228600" algn="just">
              <a:spcBef>
                <a:spcPts val="3400"/>
              </a:spcBef>
              <a:buSzPct val="100000"/>
              <a:buAutoNum type="arabicParenR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sz="2000" dirty="0" smtClean="0"/>
              <a:t> </a:t>
            </a:r>
            <a:r>
              <a:rPr sz="2000" dirty="0" err="1" smtClean="0"/>
              <a:t>проведені</a:t>
            </a:r>
            <a:r>
              <a:rPr sz="2000" dirty="0" smtClean="0"/>
              <a:t> </a:t>
            </a:r>
            <a:r>
              <a:rPr sz="2000" dirty="0" err="1" smtClean="0"/>
              <a:t>математичні</a:t>
            </a:r>
            <a:r>
              <a:rPr sz="2000" dirty="0" smtClean="0"/>
              <a:t> </a:t>
            </a:r>
            <a:r>
              <a:rPr sz="2000" dirty="0" err="1" smtClean="0"/>
              <a:t>змагання</a:t>
            </a:r>
            <a:r>
              <a:rPr sz="2000" dirty="0" smtClean="0"/>
              <a:t>, </a:t>
            </a:r>
            <a:r>
              <a:rPr sz="2000" dirty="0" err="1" smtClean="0"/>
              <a:t>ігри</a:t>
            </a:r>
            <a:r>
              <a:rPr sz="2000" dirty="0" smtClean="0"/>
              <a:t>, </a:t>
            </a:r>
            <a:r>
              <a:rPr sz="2000" dirty="0" err="1" smtClean="0"/>
              <a:t>вікторини</a:t>
            </a:r>
            <a:r>
              <a:rPr sz="2000" dirty="0" smtClean="0"/>
              <a:t>;</a:t>
            </a:r>
          </a:p>
          <a:p>
            <a:pPr marL="228600" indent="-228600" algn="just">
              <a:spcBef>
                <a:spcPts val="3400"/>
              </a:spcBef>
              <a:buSzPct val="100000"/>
              <a:buAutoNum type="arabicParenR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sz="2000" dirty="0" smtClean="0"/>
              <a:t> </a:t>
            </a:r>
            <a:r>
              <a:rPr sz="2000" dirty="0" err="1" smtClean="0"/>
              <a:t>взята</a:t>
            </a:r>
            <a:r>
              <a:rPr sz="2000" dirty="0" smtClean="0"/>
              <a:t> </a:t>
            </a:r>
            <a:r>
              <a:rPr sz="2000" dirty="0" err="1" smtClean="0"/>
              <a:t>участь</a:t>
            </a:r>
            <a:r>
              <a:rPr sz="2000" dirty="0" smtClean="0"/>
              <a:t> у </a:t>
            </a:r>
            <a:r>
              <a:rPr sz="2000" dirty="0" err="1" smtClean="0"/>
              <a:t>декаді</a:t>
            </a:r>
            <a:r>
              <a:rPr sz="2000" dirty="0" smtClean="0"/>
              <a:t> </a:t>
            </a:r>
            <a:r>
              <a:rPr sz="2000" dirty="0" err="1" smtClean="0"/>
              <a:t>природничо-математичних</a:t>
            </a:r>
            <a:r>
              <a:rPr sz="2000" dirty="0" smtClean="0"/>
              <a:t> </a:t>
            </a:r>
            <a:r>
              <a:rPr sz="2000" dirty="0" err="1" smtClean="0"/>
              <a:t>дисциплін</a:t>
            </a:r>
            <a:r>
              <a:rPr sz="2000" dirty="0" smtClean="0"/>
              <a:t>;</a:t>
            </a:r>
          </a:p>
          <a:p>
            <a:pPr marL="228600" indent="-228600" algn="just">
              <a:spcBef>
                <a:spcPts val="3400"/>
              </a:spcBef>
              <a:buSzPct val="100000"/>
              <a:buAutoNum type="arabicParenR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sz="2000" dirty="0" smtClean="0"/>
              <a:t> </a:t>
            </a:r>
            <a:r>
              <a:rPr sz="2000" dirty="0" err="1" smtClean="0"/>
              <a:t>випущені</a:t>
            </a:r>
            <a:r>
              <a:rPr sz="2000" dirty="0" smtClean="0"/>
              <a:t> </a:t>
            </a:r>
            <a:r>
              <a:rPr sz="2000" dirty="0" err="1" smtClean="0"/>
              <a:t>математичні</a:t>
            </a:r>
            <a:r>
              <a:rPr sz="2000" dirty="0" smtClean="0"/>
              <a:t> </a:t>
            </a:r>
            <a:r>
              <a:rPr sz="2000" dirty="0" err="1" smtClean="0"/>
              <a:t>газети</a:t>
            </a:r>
            <a:r>
              <a:rPr sz="2000" dirty="0" smtClean="0"/>
              <a:t>;</a:t>
            </a:r>
          </a:p>
          <a:p>
            <a:pPr marL="228600" indent="-228600" algn="just">
              <a:spcBef>
                <a:spcPts val="3400"/>
              </a:spcBef>
              <a:buSzPct val="100000"/>
              <a:buAutoNum type="arabicParenR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sz="2000" dirty="0" err="1" smtClean="0"/>
              <a:t>підготовлені</a:t>
            </a:r>
            <a:r>
              <a:rPr sz="2000" dirty="0" smtClean="0"/>
              <a:t> </a:t>
            </a:r>
            <a:r>
              <a:rPr sz="2000" dirty="0" err="1"/>
              <a:t>доповіді</a:t>
            </a:r>
            <a:r>
              <a:rPr sz="2000" dirty="0"/>
              <a:t> </a:t>
            </a:r>
            <a:r>
              <a:rPr sz="2000" dirty="0" err="1"/>
              <a:t>та</a:t>
            </a:r>
            <a:r>
              <a:rPr sz="2000" dirty="0"/>
              <a:t> </a:t>
            </a:r>
            <a:r>
              <a:rPr sz="2000" dirty="0" err="1" smtClean="0"/>
              <a:t>реферати</a:t>
            </a:r>
            <a:r>
              <a:rPr lang="uk-UA" sz="2000" dirty="0"/>
              <a:t>;</a:t>
            </a:r>
            <a:endParaRPr lang="ru-RU" sz="2000" dirty="0" smtClean="0"/>
          </a:p>
          <a:p>
            <a:pPr marL="228600" indent="-228600" algn="just">
              <a:spcBef>
                <a:spcPts val="3400"/>
              </a:spcBef>
              <a:buSzPct val="100000"/>
              <a:buAutoNum type="arabicParenR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lang="ru-RU" sz="2000" dirty="0" err="1"/>
              <a:t>п</a:t>
            </a:r>
            <a:r>
              <a:rPr lang="ru-RU" sz="2000" dirty="0" err="1" smtClean="0"/>
              <a:t>роведення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тижнів</a:t>
            </a:r>
            <a:r>
              <a:rPr lang="ru-RU" sz="2000" dirty="0" smtClean="0"/>
              <a:t> математики;</a:t>
            </a:r>
          </a:p>
          <a:p>
            <a:pPr marL="228600" indent="-228600" algn="just">
              <a:spcBef>
                <a:spcPts val="3400"/>
              </a:spcBef>
              <a:buSzPct val="100000"/>
              <a:buAutoNum type="arabicParenR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lang="ru-RU" sz="2000" dirty="0" err="1" smtClean="0"/>
              <a:t>щорічно</a:t>
            </a:r>
            <a:r>
              <a:rPr lang="ru-RU" sz="2000" dirty="0" smtClean="0"/>
              <a:t> участь в </a:t>
            </a:r>
            <a:r>
              <a:rPr lang="ru-RU" sz="2000" dirty="0" err="1" smtClean="0"/>
              <a:t>математичному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конкурсі</a:t>
            </a:r>
            <a:r>
              <a:rPr lang="ru-RU" sz="2000" dirty="0" smtClean="0"/>
              <a:t> «Кенгуру»;</a:t>
            </a:r>
          </a:p>
          <a:p>
            <a:pPr marL="228600" indent="-228600" algn="just">
              <a:spcBef>
                <a:spcPts val="3400"/>
              </a:spcBef>
              <a:buSzPct val="100000"/>
              <a:buAutoNum type="arabicParenR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lang="ru-RU" sz="2000" dirty="0"/>
              <a:t>у</a:t>
            </a:r>
            <a:r>
              <a:rPr lang="ru-RU" sz="2000" dirty="0" smtClean="0"/>
              <a:t>часть в </a:t>
            </a:r>
            <a:r>
              <a:rPr lang="ru-RU" sz="2000" dirty="0" err="1" smtClean="0"/>
              <a:t>інтернет</a:t>
            </a:r>
            <a:r>
              <a:rPr lang="ru-RU" sz="2000" dirty="0" smtClean="0"/>
              <a:t>- </a:t>
            </a:r>
            <a:r>
              <a:rPr lang="ru-RU" sz="2000" dirty="0" err="1" smtClean="0"/>
              <a:t>олімпіаді</a:t>
            </a:r>
            <a:r>
              <a:rPr lang="ru-RU" sz="2000" dirty="0" smtClean="0"/>
              <a:t> «На урок»; </a:t>
            </a:r>
          </a:p>
          <a:p>
            <a:pPr marL="228600" indent="-228600" algn="just">
              <a:spcBef>
                <a:spcPts val="3400"/>
              </a:spcBef>
              <a:buSzPct val="100000"/>
              <a:buAutoNum type="arabicParenR"/>
              <a:defRPr sz="2600" spc="52">
                <a:latin typeface="Athelas"/>
                <a:ea typeface="Athelas"/>
                <a:cs typeface="Athelas"/>
                <a:sym typeface="Athelas"/>
              </a:defRPr>
            </a:pPr>
            <a:r>
              <a:rPr lang="uk-UA" sz="2000" dirty="0"/>
              <a:t>у</a:t>
            </a:r>
            <a:r>
              <a:rPr lang="uk-UA" sz="2000" dirty="0" smtClean="0"/>
              <a:t>часть в осінній сесії олімпіад «</a:t>
            </a:r>
            <a:r>
              <a:rPr lang="uk-UA" sz="2000" dirty="0" err="1" smtClean="0"/>
              <a:t>Олімпус</a:t>
            </a:r>
            <a:r>
              <a:rPr lang="uk-UA" sz="2000" dirty="0" smtClean="0"/>
              <a:t>».</a:t>
            </a:r>
            <a:endParaRPr lang="ru-RU" sz="20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892</Words>
  <Application>Microsoft Office PowerPoint</Application>
  <PresentationFormat>Произвольный</PresentationFormat>
  <Paragraphs>82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New_Template8</vt:lpstr>
      <vt:lpstr>ДЕРЖАВНИЙ ПРОФЕСІЙНО-ТЕХНІЧНИЙ  НАВЧАЛЬНИЙ ЗАКЛАД НІКОПОЛЬСЬКИЙ ЦЕНТР ПРОФЕСІЙНОЇ ОСВІТИ</vt:lpstr>
      <vt:lpstr>Загальні відомості  </vt:lpstr>
      <vt:lpstr>Самоосвіта </vt:lpstr>
      <vt:lpstr>Науково-методична робота</vt:lpstr>
      <vt:lpstr>Публікації</vt:lpstr>
      <vt:lpstr>Публікації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2017  році наші учні вперше взяли участь  в осінній сесії Всеукраїнських олімпіад “Олімпус “ з предмету математика.</vt:lpstr>
      <vt:lpstr>Презентация PowerPoint</vt:lpstr>
      <vt:lpstr>Театралізованими позакласними заходами у 2017 році був насичений тиждень математики. Почався тиждень зі святкового оголошення, яке було почуто у кожному навчальному кабінеті, майстернях  і у кабінетах адміністрації. </vt:lpstr>
      <vt:lpstr>Учні були дуже захоплені тижнем, тому що у заходах взяли участь не тільки учні, а також адміністрація, майстри виробничого навчання. “Турнір кмітливих” проводила її Високість принцеса Геометрія з придворними вченими і охоронцями.</vt:lpstr>
      <vt:lpstr>У математичному КВЕСТІ взяли участь учні І курсу та учні ІІ курсу, які були членами суддівської колегії, викладачі, працівники всього центру. КВЕСТ проходив під гучні звуки труб  учасників,які рухались від одного  “ острова ” до  іншого. </vt:lpstr>
      <vt:lpstr>Презентация PowerPoint</vt:lpstr>
      <vt:lpstr>Презентация PowerPoint</vt:lpstr>
      <vt:lpstr>Презентация PowerPoint</vt:lpstr>
      <vt:lpstr>Презентация PowerPoint</vt:lpstr>
      <vt:lpstr>У позакласному заході “Інтелектуальне кафе” брали участь як учні групи К (професія “Кухар”), учні групи Е (професія - “Електромонтер” , учні групи Гз (професія  “Газоелектрозварник”  також  учні  інших груп – глядачі. Адміністратор і головний менеджер кафе були учні групи кухарів, які зустрічали гостей і пропонували меню .  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ДЕРЖАВНИЙ ПРОФЕСІЙНО-ТЕХНІЧНИЙ  НАВЧАЛЬНИЙ ЗАКЛАД НІКОПОЛЬСЬКИЙ ЦЕНТР ПРОФЕСІЙНОЇ ОСВІТИ</dc:title>
  <dc:creator>User</dc:creator>
  <cp:lastModifiedBy>User</cp:lastModifiedBy>
  <cp:revision>7</cp:revision>
  <dcterms:modified xsi:type="dcterms:W3CDTF">2019-01-23T22:03:10Z</dcterms:modified>
</cp:coreProperties>
</file>