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3"/>
  </p:notesMasterIdLst>
  <p:sldIdLst>
    <p:sldId id="298" r:id="rId2"/>
    <p:sldId id="284" r:id="rId3"/>
    <p:sldId id="274" r:id="rId4"/>
    <p:sldId id="299" r:id="rId5"/>
    <p:sldId id="285" r:id="rId6"/>
    <p:sldId id="287" r:id="rId7"/>
    <p:sldId id="288" r:id="rId8"/>
    <p:sldId id="286" r:id="rId9"/>
    <p:sldId id="289" r:id="rId10"/>
    <p:sldId id="290" r:id="rId11"/>
    <p:sldId id="293" r:id="rId12"/>
    <p:sldId id="300" r:id="rId13"/>
    <p:sldId id="308" r:id="rId14"/>
    <p:sldId id="307" r:id="rId15"/>
    <p:sldId id="316" r:id="rId16"/>
    <p:sldId id="310" r:id="rId17"/>
    <p:sldId id="311" r:id="rId18"/>
    <p:sldId id="312" r:id="rId19"/>
    <p:sldId id="309" r:id="rId20"/>
    <p:sldId id="303" r:id="rId21"/>
    <p:sldId id="301" r:id="rId22"/>
    <p:sldId id="304" r:id="rId23"/>
    <p:sldId id="305" r:id="rId24"/>
    <p:sldId id="306" r:id="rId25"/>
    <p:sldId id="313" r:id="rId26"/>
    <p:sldId id="314" r:id="rId27"/>
    <p:sldId id="291" r:id="rId28"/>
    <p:sldId id="315" r:id="rId29"/>
    <p:sldId id="294" r:id="rId30"/>
    <p:sldId id="295" r:id="rId31"/>
    <p:sldId id="29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FF0B-E782-4999-AC6C-717DD5AA5F42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4512B-CDEA-4341-9452-AA5810E603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7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ЕФЕКТИВН</a:t>
            </a:r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ІСТЬ ВПРОВАДЖЕННЯ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056" y="2852936"/>
            <a:ext cx="8686800" cy="6507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ПРОФЕСІЙНУ ПІДГОТОВКУ</a:t>
            </a:r>
            <a:endParaRPr lang="ru-RU" sz="48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7818" y="1988840"/>
            <a:ext cx="8686800" cy="650702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ВИРОБНИЧИХ ТЕХНОЛОГІЙ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01056" y="1196752"/>
            <a:ext cx="8686800" cy="65070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uk-UA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НОВІТНІХ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386104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РОБІТНИЧИХ КАДРІВ 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3553" y="4950460"/>
            <a:ext cx="85568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ЗВАРЮВАЛЬНОГО ВИРОБНИЦТВА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70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714">
        <p:dissolve/>
      </p:transition>
    </mc:Choice>
    <mc:Fallback>
      <p:transition spd="slow" advTm="871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ООО «ВСМПО ТИТАН УКРАИНА»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          на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території якого знаходяться цех по виробництву безшовних труб авіаційного призначення, цех по виробництву труб загального призначення та цех по виробництву електрозварних труб.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Це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єдине підприємство в Україні на якому є сучасна автоматизована лінія по зварюванню титанових труб з пневматичним та гідравлічним методами контролю якості.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www.tw-vsmpoavisma.com/img/vtu3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78" y="4869160"/>
            <a:ext cx="4734591" cy="13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81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3"/>
    </mc:Choice>
    <mc:Fallback>
      <p:transition spd="slow" advTm="1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ТОВ ВНЦ  «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Трубосталь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Трубосталью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" освоєне виробництво 35 видів біметалічних композицій для виробництва труб такого типу, використовуваних в пульпопроводах, буровому, енергетичному і ливарному  устаткуванні, шахтних стойках і т. д. Окрім цього ВНЦ"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Трубосталь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" поставляє вироби, які працюють в морській воді і інших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"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агресивних" середовищах : перископи, колони нафтових платформ, палі з труб з антикорозійним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кремнійоксидним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покриттям.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http://www.trubostal.com.ua/templates/mynevtemplate2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170"/>
            <a:ext cx="5760640" cy="77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0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1"/>
    </mc:Choice>
    <mc:Fallback>
      <p:transition spd="slow" advTm="14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725144"/>
          </a:xfrm>
        </p:spPr>
        <p:txBody>
          <a:bodyPr>
            <a:normAutofit lnSpcReduction="10000"/>
          </a:bodyPr>
          <a:lstStyle/>
          <a:p>
            <a:pPr marL="0" lvl="0" indent="0" algn="ctr">
              <a:buClr>
                <a:srgbClr val="F0A22E"/>
              </a:buClr>
              <a:buNone/>
            </a:pPr>
            <a:r>
              <a:rPr lang="uk-UA" sz="3600" dirty="0" smtClean="0">
                <a:solidFill>
                  <a:srgbClr val="4E3B30"/>
                </a:solidFill>
                <a:latin typeface="Segoe Print" pitchFamily="2" charset="0"/>
                <a:cs typeface="Times New Roman" pitchFamily="18" charset="0"/>
              </a:rPr>
              <a:t>Наставники з числа працівників підприємств спільно з майстрами виробничого  навчання проводять навчання учнів в умовах виробництва на сучасному обладнанні, що дозволяє учню на рівні висококваліфікованого робітника брати участь у виготовленні виробів високої складності</a:t>
            </a:r>
            <a:r>
              <a:rPr lang="uk-UA" sz="3600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 smtClean="0">
              <a:solidFill>
                <a:srgbClr val="4E3B3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uspekh-animatsionnaya-kartinka-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51440"/>
            <a:ext cx="2562054" cy="27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63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8"/>
    </mc:Choice>
    <mc:Fallback>
      <p:transition spd="slow" advTm="1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з 17\доповідь\фото\DSC094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4670" b="17486"/>
          <a:stretch/>
        </p:blipFill>
        <p:spPr bwMode="auto">
          <a:xfrm>
            <a:off x="611560" y="1223279"/>
            <a:ext cx="805285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739" y="2295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latin typeface="Segoe Print" pitchFamily="2" charset="0"/>
                <a:cs typeface="Times New Roman" pitchFamily="18" charset="0"/>
              </a:rPr>
              <a:t>Начання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Segoe Print" pitchFamily="2" charset="0"/>
                <a:cs typeface="Times New Roman" pitchFamily="18" charset="0"/>
              </a:rPr>
              <a:t>учнів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 на </a:t>
            </a:r>
            <a:r>
              <a:rPr lang="ru-RU" sz="3600" b="1" dirty="0" err="1" smtClean="0">
                <a:latin typeface="Segoe Print" pitchFamily="2" charset="0"/>
                <a:cs typeface="Times New Roman" pitchFamily="18" charset="0"/>
              </a:rPr>
              <a:t>підприємствах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 проходить на </a:t>
            </a:r>
            <a:r>
              <a:rPr lang="ru-RU" sz="3600" b="1" dirty="0" err="1" smtClean="0">
                <a:latin typeface="Segoe Print" pitchFamily="2" charset="0"/>
                <a:cs typeface="Times New Roman" pitchFamily="18" charset="0"/>
              </a:rPr>
              <a:t>сучасному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Segoe Print" pitchFamily="2" charset="0"/>
                <a:cs typeface="Times New Roman" pitchFamily="18" charset="0"/>
              </a:rPr>
              <a:t>обладнанні</a:t>
            </a:r>
            <a:endParaRPr lang="ru-RU" sz="3600" b="1" dirty="0">
              <a:latin typeface="Segoe Print" pitchFamily="2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5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"/>
    </mc:Choice>
    <mc:Fallback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4" y="0"/>
            <a:ext cx="9102984" cy="682567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27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"/>
    </mc:Choice>
    <mc:Fallback>
      <p:transition spd="slow" advTm="2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20" y="-182877"/>
            <a:ext cx="9394320" cy="704574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31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4"/>
    </mc:Choice>
    <mc:Fallback>
      <p:transition spd="slow" advTm="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2" y="0"/>
            <a:ext cx="9154293" cy="68657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41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"/>
    </mc:Choice>
    <mc:Fallback>
      <p:transition spd="slow" advTm="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" y="6178"/>
            <a:ext cx="9217024" cy="69127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1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"/>
    </mc:Choice>
    <mc:Fallback>
      <p:transition spd="slow" advTm="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2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942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"/>
    </mc:Choice>
    <mc:Fallback>
      <p:transition spd="slow" advTm="16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uk-UA" sz="40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учнів є можливість скористатися додатковою технічною літературою</a:t>
            </a:r>
            <a:endParaRPr lang="ru-RU" sz="4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4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"/>
    </mc:Choice>
    <mc:Fallback>
      <p:transition spd="slow" advTm="405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voyrebenok.ru/images/presentation/math/m/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"/>
          <a:stretch/>
        </p:blipFill>
        <p:spPr bwMode="auto">
          <a:xfrm>
            <a:off x="23308" y="-1"/>
            <a:ext cx="9120692" cy="68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6672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 smtClean="0">
                <a:latin typeface="Segoe Print" pitchFamily="2" charset="0"/>
              </a:rPr>
              <a:t>	</a:t>
            </a:r>
            <a:r>
              <a:rPr lang="ru-RU" sz="3600" b="1" dirty="0" err="1" smtClean="0">
                <a:latin typeface="Segoe Print" pitchFamily="2" charset="0"/>
              </a:rPr>
              <a:t>Зміни</a:t>
            </a:r>
            <a:r>
              <a:rPr lang="ru-RU" sz="3600" b="1" dirty="0">
                <a:latin typeface="Segoe Print" pitchFamily="2" charset="0"/>
              </a:rPr>
              <a:t>, </a:t>
            </a:r>
            <a:r>
              <a:rPr lang="ru-RU" sz="3600" b="1" dirty="0" err="1">
                <a:latin typeface="Segoe Print" pitchFamily="2" charset="0"/>
              </a:rPr>
              <a:t>що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відбуваються</a:t>
            </a:r>
            <a:r>
              <a:rPr lang="ru-RU" sz="3600" b="1" dirty="0">
                <a:latin typeface="Segoe Print" pitchFamily="2" charset="0"/>
              </a:rPr>
              <a:t> в </a:t>
            </a:r>
            <a:r>
              <a:rPr lang="ru-RU" sz="3600" b="1" dirty="0" err="1">
                <a:latin typeface="Segoe Print" pitchFamily="2" charset="0"/>
              </a:rPr>
              <a:t>різних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галузях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промисловості</a:t>
            </a:r>
            <a:r>
              <a:rPr lang="ru-RU" sz="3600" b="1" dirty="0">
                <a:latin typeface="Segoe Print" pitchFamily="2" charset="0"/>
              </a:rPr>
              <a:t>, </a:t>
            </a:r>
            <a:r>
              <a:rPr lang="ru-RU" sz="3600" b="1" dirty="0" err="1">
                <a:latin typeface="Segoe Print" pitchFamily="2" charset="0"/>
              </a:rPr>
              <a:t>вимагають</a:t>
            </a:r>
            <a:r>
              <a:rPr lang="ru-RU" sz="3600" b="1" dirty="0">
                <a:latin typeface="Segoe Print" pitchFamily="2" charset="0"/>
              </a:rPr>
              <a:t> конкурент</a:t>
            </a:r>
            <a:r>
              <a:rPr lang="uk-UA" sz="3600" b="1" dirty="0">
                <a:latin typeface="Segoe Print" pitchFamily="2" charset="0"/>
              </a:rPr>
              <a:t>н</a:t>
            </a:r>
            <a:r>
              <a:rPr lang="ru-RU" sz="3600" b="1" dirty="0" err="1">
                <a:latin typeface="Segoe Print" pitchFamily="2" charset="0"/>
              </a:rPr>
              <a:t>оздатних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 smtClean="0">
                <a:latin typeface="Segoe Print" pitchFamily="2" charset="0"/>
              </a:rPr>
              <a:t>фахівців</a:t>
            </a:r>
            <a:r>
              <a:rPr lang="ru-RU" sz="3600" b="1" dirty="0" smtClean="0">
                <a:latin typeface="Segoe Print" pitchFamily="2" charset="0"/>
              </a:rPr>
              <a:t>.</a:t>
            </a:r>
          </a:p>
          <a:p>
            <a:pPr algn="ctr"/>
            <a:endParaRPr lang="ru-RU" sz="3600" b="1" dirty="0" smtClean="0">
              <a:latin typeface="Segoe Print" pitchFamily="2" charset="0"/>
            </a:endParaRPr>
          </a:p>
          <a:p>
            <a:pPr algn="ctr"/>
            <a:r>
              <a:rPr lang="ru-RU" sz="3600" b="1" dirty="0" smtClean="0">
                <a:latin typeface="Segoe Print" pitchFamily="2" charset="0"/>
              </a:rPr>
              <a:t>	</a:t>
            </a:r>
            <a:r>
              <a:rPr lang="ru-RU" sz="3600" b="1" dirty="0" err="1" smtClean="0">
                <a:latin typeface="Segoe Print" pitchFamily="2" charset="0"/>
              </a:rPr>
              <a:t>Важлива</a:t>
            </a:r>
            <a:r>
              <a:rPr lang="ru-RU" sz="3600" b="1" dirty="0" smtClean="0">
                <a:latin typeface="Segoe Print" pitchFamily="2" charset="0"/>
              </a:rPr>
              <a:t> </a:t>
            </a:r>
            <a:r>
              <a:rPr lang="ru-RU" sz="3600" b="1" dirty="0">
                <a:latin typeface="Segoe Print" pitchFamily="2" charset="0"/>
              </a:rPr>
              <a:t>роль в </a:t>
            </a:r>
            <a:r>
              <a:rPr lang="ru-RU" sz="3600" b="1" dirty="0" err="1">
                <a:latin typeface="Segoe Print" pitchFamily="2" charset="0"/>
              </a:rPr>
              <a:t>поповненні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промислових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підприємств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кваліфікованими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фахівцями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відводиться</a:t>
            </a:r>
            <a:r>
              <a:rPr lang="ru-RU" sz="3600" b="1" dirty="0">
                <a:latin typeface="Segoe Print" pitchFamily="2" charset="0"/>
              </a:rPr>
              <a:t> </a:t>
            </a:r>
            <a:r>
              <a:rPr lang="ru-RU" sz="3600" b="1" dirty="0" err="1">
                <a:latin typeface="Segoe Print" pitchFamily="2" charset="0"/>
              </a:rPr>
              <a:t>професійним</a:t>
            </a:r>
            <a:r>
              <a:rPr lang="ru-RU" sz="3600" b="1" dirty="0">
                <a:latin typeface="Segoe Print" pitchFamily="2" charset="0"/>
              </a:rPr>
              <a:t> училищам. </a:t>
            </a:r>
            <a:endParaRPr lang="ru-RU" sz="3600" b="1" dirty="0" smtClean="0">
              <a:latin typeface="Segoe Print" pitchFamily="2" charset="0"/>
            </a:endParaRPr>
          </a:p>
          <a:p>
            <a:pPr algn="just"/>
            <a:r>
              <a:rPr lang="uk-UA" sz="2800" dirty="0" smtClean="0"/>
              <a:t>.</a:t>
            </a:r>
            <a:endParaRPr lang="ru-RU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01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335">
        <p14:vortex dir="r"/>
      </p:transition>
    </mc:Choice>
    <mc:Fallback>
      <p:transition spd="slow" advTm="8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Гз 17\доповідь\фото\DSC09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Гз 17\доповідь\фото\DSC094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6674" cy="38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241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"/>
    </mc:Choice>
    <mc:Fallback>
      <p:transition spd="slow" advTm="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r="2941"/>
          <a:stretch/>
        </p:blipFill>
        <p:spPr>
          <a:xfrm>
            <a:off x="14549" y="0"/>
            <a:ext cx="5202195" cy="4525962"/>
          </a:xfrm>
        </p:spPr>
      </p:pic>
      <p:pic>
        <p:nvPicPr>
          <p:cNvPr id="2050" name="Picture 2" descr="F:\Гз 17\доповідь\фото\DSC094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r="13394"/>
          <a:stretch/>
        </p:blipFill>
        <p:spPr bwMode="auto">
          <a:xfrm>
            <a:off x="4499992" y="2486401"/>
            <a:ext cx="4644008" cy="4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50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"/>
    </mc:Choice>
    <mc:Fallback>
      <p:transition spd="slow" advTm="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99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"/>
    </mc:Choice>
    <mc:Fallback>
      <p:transition spd="slow" advTm="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8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50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"/>
    </mc:Choice>
    <mc:Fallback>
      <p:transition spd="slow" advTm="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4" y="2332038"/>
            <a:ext cx="6034616" cy="4525962"/>
          </a:xfrm>
        </p:spPr>
      </p:pic>
      <p:pic>
        <p:nvPicPr>
          <p:cNvPr id="3074" name="Picture 2" descr="F:\Гз 17\доповідь\фото\DSC094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6637" r="11310"/>
          <a:stretch/>
        </p:blipFill>
        <p:spPr bwMode="auto">
          <a:xfrm>
            <a:off x="9846" y="0"/>
            <a:ext cx="5523470" cy="504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87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4"/>
    </mc:Choice>
    <mc:Fallback>
      <p:transition spd="slow" advTm="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444"/>
            <a:ext cx="5783096" cy="4337322"/>
          </a:xfrm>
        </p:spPr>
      </p:pic>
      <p:pic>
        <p:nvPicPr>
          <p:cNvPr id="5122" name="Picture 2" descr="F:\Гз 17\доповідь\фото\DSC09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3070" y="1745686"/>
            <a:ext cx="6119664" cy="45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"/>
    </mc:Choice>
    <mc:Fallback>
      <p:transition spd="slow" advTm="291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939390"/>
          </a:xfrm>
        </p:spPr>
      </p:pic>
    </p:spTree>
    <p:extLst>
      <p:ext uri="{BB962C8B-B14F-4D97-AF65-F5344CB8AC3E}">
        <p14:creationId xmlns:p14="http://schemas.microsoft.com/office/powerpoint/2010/main" val="393108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"/>
    </mc:Choice>
    <mc:Fallback>
      <p:transition spd="slow" advTm="212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86800" cy="6408712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Зв'язок наставників з майстром виробничого навчання нерозривний: взаємно ведеться контроль за якістю виконання робіт учнів, щодня оцінюють їх, поправляють і допомагають при зміні видів робіт, простежують відповідність усіх виконуваних робіт вимогам програми практики, обговорюються виконання ускладнених  завдань, проблеми підвищення якості і кількості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виконуваних 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робіт.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41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1"/>
    </mc:Choice>
    <mc:Fallback>
      <p:transition spd="slow" advTm="1116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3"/>
          <a:stretch/>
        </p:blipFill>
        <p:spPr>
          <a:xfrm>
            <a:off x="33682" y="0"/>
            <a:ext cx="4958448" cy="4525962"/>
          </a:xfrm>
        </p:spPr>
      </p:pic>
      <p:pic>
        <p:nvPicPr>
          <p:cNvPr id="6146" name="Picture 2" descr="F:\Гз 17\доповідь\фото\DSC095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r="6926"/>
          <a:stretch/>
        </p:blipFill>
        <p:spPr bwMode="auto">
          <a:xfrm>
            <a:off x="4154322" y="1772816"/>
            <a:ext cx="500448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1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"/>
    </mc:Choice>
    <mc:Fallback>
      <p:transition spd="slow" advTm="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1154" y="116632"/>
            <a:ext cx="4707166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Segoe Print" pitchFamily="2" charset="0"/>
              </a:rPr>
              <a:t>Величезний </a:t>
            </a:r>
            <a:r>
              <a:rPr lang="uk-UA" sz="2800" dirty="0">
                <a:latin typeface="Segoe Print" pitchFamily="2" charset="0"/>
              </a:rPr>
              <a:t>досвід </a:t>
            </a:r>
            <a:r>
              <a:rPr lang="uk-UA" sz="2800" dirty="0" smtClean="0">
                <a:latin typeface="Segoe Print" pitchFamily="2" charset="0"/>
              </a:rPr>
              <a:t>роботи передає </a:t>
            </a:r>
            <a:r>
              <a:rPr lang="uk-UA" sz="2800" dirty="0">
                <a:latin typeface="Segoe Print" pitchFamily="2" charset="0"/>
              </a:rPr>
              <a:t>учням на </a:t>
            </a:r>
            <a:r>
              <a:rPr lang="uk-UA" sz="2800" dirty="0" smtClean="0">
                <a:latin typeface="Segoe Print" pitchFamily="2" charset="0"/>
              </a:rPr>
              <a:t> ТОВ </a:t>
            </a:r>
            <a:r>
              <a:rPr lang="uk-UA" sz="2800" dirty="0">
                <a:latin typeface="Segoe Print" pitchFamily="2" charset="0"/>
              </a:rPr>
              <a:t>НВЦ «</a:t>
            </a:r>
            <a:r>
              <a:rPr lang="uk-UA" sz="2800" dirty="0" err="1">
                <a:latin typeface="Segoe Print" pitchFamily="2" charset="0"/>
              </a:rPr>
              <a:t>Трубосталь</a:t>
            </a:r>
            <a:r>
              <a:rPr lang="uk-UA" sz="2800" dirty="0">
                <a:latin typeface="Segoe Print" pitchFamily="2" charset="0"/>
              </a:rPr>
              <a:t>» наставник, </a:t>
            </a:r>
            <a:endParaRPr lang="uk-UA" sz="2800" dirty="0" smtClean="0">
              <a:latin typeface="Segoe Print" pitchFamily="2" charset="0"/>
            </a:endParaRPr>
          </a:p>
          <a:p>
            <a:pPr marL="0" indent="0" algn="ctr">
              <a:buNone/>
            </a:pPr>
            <a:r>
              <a:rPr lang="uk-UA" sz="2800" b="1" dirty="0" err="1" smtClean="0">
                <a:latin typeface="Segoe Print" pitchFamily="2" charset="0"/>
              </a:rPr>
              <a:t>Вахно</a:t>
            </a:r>
            <a:r>
              <a:rPr lang="uk-UA" sz="2800" b="1" dirty="0" smtClean="0">
                <a:latin typeface="Segoe Print" pitchFamily="2" charset="0"/>
              </a:rPr>
              <a:t> </a:t>
            </a:r>
          </a:p>
          <a:p>
            <a:pPr marL="0" indent="0" algn="ctr">
              <a:buNone/>
            </a:pPr>
            <a:r>
              <a:rPr lang="uk-UA" sz="2800" b="1" dirty="0" smtClean="0">
                <a:latin typeface="Segoe Print" pitchFamily="2" charset="0"/>
              </a:rPr>
              <a:t>Олексій </a:t>
            </a:r>
            <a:r>
              <a:rPr lang="uk-UA" sz="2800" b="1" dirty="0">
                <a:latin typeface="Segoe Print" pitchFamily="2" charset="0"/>
              </a:rPr>
              <a:t>Олексійович</a:t>
            </a:r>
            <a:r>
              <a:rPr lang="uk-UA" sz="2800" dirty="0">
                <a:latin typeface="Segoe Print" pitchFamily="2" charset="0"/>
              </a:rPr>
              <a:t>, який має  20 років стажу, вищий розряд електрогазозварника та безкінечну турботу про підростаюче покоління в галузі зварювального виробництва.</a:t>
            </a:r>
            <a:endParaRPr lang="ru-RU" sz="2800" dirty="0">
              <a:latin typeface="Segoe Print" pitchFamily="2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F:\Гз 17\доповідь\фото\DSC095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17745"/>
          <a:stretch/>
        </p:blipFill>
        <p:spPr bwMode="auto">
          <a:xfrm>
            <a:off x="29856" y="24056"/>
            <a:ext cx="420129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81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6"/>
    </mc:Choice>
    <mc:Fallback>
      <p:transition spd="slow" advTm="1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52736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Segoe Print" pitchFamily="2" charset="0"/>
              </a:rPr>
              <a:t>Одним з </a:t>
            </a:r>
            <a:r>
              <a:rPr lang="ru-RU" sz="2800" dirty="0" err="1">
                <a:latin typeface="Segoe Print" pitchFamily="2" charset="0"/>
              </a:rPr>
              <a:t>нових</a:t>
            </a:r>
            <a:r>
              <a:rPr lang="ru-RU" sz="2800" dirty="0">
                <a:latin typeface="Segoe Print" pitchFamily="2" charset="0"/>
              </a:rPr>
              <a:t> </a:t>
            </a:r>
            <a:r>
              <a:rPr lang="ru-RU" sz="2800" dirty="0" err="1">
                <a:latin typeface="Segoe Print" pitchFamily="2" charset="0"/>
              </a:rPr>
              <a:t>підходів</a:t>
            </a:r>
            <a:r>
              <a:rPr lang="ru-RU" sz="2800" dirty="0">
                <a:latin typeface="Segoe Print" pitchFamily="2" charset="0"/>
              </a:rPr>
              <a:t> до </a:t>
            </a:r>
            <a:r>
              <a:rPr lang="ru-RU" sz="2800" dirty="0" err="1">
                <a:latin typeface="Segoe Print" pitchFamily="2" charset="0"/>
              </a:rPr>
              <a:t>підготовки</a:t>
            </a:r>
            <a:r>
              <a:rPr lang="ru-RU" sz="2800" dirty="0">
                <a:latin typeface="Segoe Print" pitchFamily="2" charset="0"/>
              </a:rPr>
              <a:t> </a:t>
            </a:r>
            <a:r>
              <a:rPr lang="ru-RU" sz="2800" dirty="0" err="1">
                <a:latin typeface="Segoe Print" pitchFamily="2" charset="0"/>
              </a:rPr>
              <a:t>кваліфікованих</a:t>
            </a:r>
            <a:r>
              <a:rPr lang="ru-RU" sz="2800" dirty="0">
                <a:latin typeface="Segoe Print" pitchFamily="2" charset="0"/>
              </a:rPr>
              <a:t> </a:t>
            </a:r>
            <a:r>
              <a:rPr lang="ru-RU" sz="2800" dirty="0" err="1">
                <a:latin typeface="Segoe Print" pitchFamily="2" charset="0"/>
              </a:rPr>
              <a:t>робітників</a:t>
            </a:r>
            <a:r>
              <a:rPr lang="ru-RU" sz="2800" dirty="0">
                <a:latin typeface="Segoe Print" pitchFamily="2" charset="0"/>
              </a:rPr>
              <a:t>, </a:t>
            </a:r>
            <a:r>
              <a:rPr lang="ru-RU" sz="2800" dirty="0" err="1" smtClean="0">
                <a:latin typeface="Segoe Print" pitchFamily="2" charset="0"/>
              </a:rPr>
              <a:t>являється</a:t>
            </a:r>
            <a:r>
              <a:rPr lang="ru-RU" sz="2800" dirty="0" smtClean="0">
                <a:latin typeface="Segoe Print" pitchFamily="2" charset="0"/>
              </a:rPr>
              <a:t> </a:t>
            </a:r>
            <a:r>
              <a:rPr lang="uk-UA" sz="2800" dirty="0">
                <a:latin typeface="Segoe Print" pitchFamily="2" charset="0"/>
              </a:rPr>
              <a:t>застосування інформаційно-комунікаційних технологій на уроках виробничого навчання, які в свою чергу підвищують ефективність впровадження новітніх виробничих технологій у професійну підготовку робітничих </a:t>
            </a:r>
            <a:r>
              <a:rPr lang="uk-UA" sz="2800" dirty="0" smtClean="0">
                <a:latin typeface="Segoe Print" pitchFamily="2" charset="0"/>
              </a:rPr>
              <a:t>кадрів.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/>
          </a:p>
        </p:txBody>
      </p:sp>
      <p:pic>
        <p:nvPicPr>
          <p:cNvPr id="1029" name="Picture 5" descr="Компьютеры и интерн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2298551" cy="229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uchitel-animatsionnaya-kartinka-0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90516"/>
            <a:ext cx="9810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60967"/>
      </p:ext>
    </p:extLst>
  </p:cSld>
  <p:clrMapOvr>
    <a:masterClrMapping/>
  </p:clrMapOvr>
  <p:transition spd="slow" advTm="10103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6516216" cy="6858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3600" dirty="0">
                <a:latin typeface="Segoe Print" pitchFamily="2" charset="0"/>
                <a:cs typeface="Times New Roman" pitchFamily="18" charset="0"/>
              </a:rPr>
              <a:t>Підвищення якості професійної підготовки сучасного спеціаліста можливо за умови внесення істотних змін до процедури навчання шляхом впровадження інновацій, зокрема нових нетрадиційних технологій, а саме новітніх виробничих технологій при підготовці робітничих кадрів зварювального виробництва.</a:t>
            </a:r>
            <a:endParaRPr lang="ru-RU" sz="3600" dirty="0">
              <a:latin typeface="Segoe Print" pitchFamily="2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992980"/>
            <a:ext cx="3131840" cy="306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6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8"/>
    </mc:Choice>
    <mc:Fallback>
      <p:transition spd="slow" advTm="883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Така модель організації виробничої практики дозволяє учням максимально наблизитися до робочої обстановки і в найкоротші терміни адаптуватися до реальних  виробничих умов. Ми маємо намір цю модель всіляко розвивати як найбільш ефективну.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uspekh-animatsionnaya-kartinka-00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3136"/>
            <a:ext cx="2082061" cy="20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6"/>
    </mc:Choice>
    <mc:Fallback>
      <p:transition spd="slow" advTm="897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686800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b="1" dirty="0">
                <a:latin typeface="Segoe Print" pitchFamily="2" charset="0"/>
              </a:rPr>
              <a:t>Новітні виробничі технології 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вирішу</a:t>
            </a:r>
            <a:r>
              <a:rPr lang="uk-UA" b="1" dirty="0" err="1">
                <a:latin typeface="Segoe Print" pitchFamily="2" charset="0"/>
              </a:rPr>
              <a:t>ють</a:t>
            </a:r>
            <a:r>
              <a:rPr lang="uk-UA" b="1" dirty="0">
                <a:latin typeface="Segoe Print" pitchFamily="2" charset="0"/>
              </a:rPr>
              <a:t> 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наступні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завдання</a:t>
            </a:r>
            <a:r>
              <a:rPr lang="ru-RU" b="1" dirty="0">
                <a:latin typeface="Segoe Print" pitchFamily="2" charset="0"/>
              </a:rPr>
              <a:t>:  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підвищення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мотивації</a:t>
            </a:r>
            <a:r>
              <a:rPr lang="ru-RU" dirty="0">
                <a:latin typeface="Segoe Print" pitchFamily="2" charset="0"/>
              </a:rPr>
              <a:t> до </a:t>
            </a:r>
            <a:r>
              <a:rPr lang="ru-RU" dirty="0" err="1">
                <a:latin typeface="Segoe Print" pitchFamily="2" charset="0"/>
              </a:rPr>
              <a:t>вивчення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професі</a:t>
            </a:r>
            <a:r>
              <a:rPr lang="uk-UA" dirty="0">
                <a:latin typeface="Segoe Print" pitchFamily="2" charset="0"/>
              </a:rPr>
              <a:t>ї</a:t>
            </a:r>
            <a:r>
              <a:rPr lang="ru-RU" dirty="0">
                <a:latin typeface="Segoe Print" pitchFamily="2" charset="0"/>
              </a:rPr>
              <a:t>, 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ru-RU" dirty="0" err="1">
                <a:latin typeface="Segoe Print" pitchFamily="2" charset="0"/>
              </a:rPr>
              <a:t>підвищення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якості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uk-UA" dirty="0">
                <a:latin typeface="Segoe Print" pitchFamily="2" charset="0"/>
              </a:rPr>
              <a:t>проведення уроків виробничого навчання</a:t>
            </a:r>
            <a:r>
              <a:rPr lang="ru-RU" dirty="0">
                <a:latin typeface="Segoe Print" pitchFamily="2" charset="0"/>
              </a:rPr>
              <a:t>,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підвищення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рівня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освітнього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процесу</a:t>
            </a:r>
            <a:r>
              <a:rPr lang="ru-RU" dirty="0">
                <a:latin typeface="Segoe Print" pitchFamily="2" charset="0"/>
              </a:rPr>
              <a:t> в </a:t>
            </a:r>
            <a:r>
              <a:rPr lang="ru-RU" dirty="0" err="1">
                <a:latin typeface="Segoe Print" pitchFamily="2" charset="0"/>
              </a:rPr>
              <a:t>цілому</a:t>
            </a:r>
            <a:r>
              <a:rPr lang="ru-RU" dirty="0">
                <a:latin typeface="Segoe Print" pitchFamily="2" charset="0"/>
              </a:rPr>
              <a:t>, і </a:t>
            </a:r>
            <a:r>
              <a:rPr lang="ru-RU" dirty="0" err="1">
                <a:latin typeface="Segoe Print" pitchFamily="2" charset="0"/>
              </a:rPr>
              <a:t>зрештою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готує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фахівця</a:t>
            </a:r>
            <a:r>
              <a:rPr lang="ru-RU" dirty="0">
                <a:latin typeface="Segoe Print" pitchFamily="2" charset="0"/>
              </a:rPr>
              <a:t>, </a:t>
            </a:r>
            <a:r>
              <a:rPr lang="ru-RU" dirty="0" err="1">
                <a:latin typeface="Segoe Print" pitchFamily="2" charset="0"/>
              </a:rPr>
              <a:t>що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відповідає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вимогам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сьогоднішнього</a:t>
            </a:r>
            <a:r>
              <a:rPr lang="ru-RU" dirty="0">
                <a:latin typeface="Segoe Print" pitchFamily="2" charset="0"/>
              </a:rPr>
              <a:t> </a:t>
            </a:r>
            <a:r>
              <a:rPr lang="ru-RU" dirty="0" err="1">
                <a:latin typeface="Segoe Print" pitchFamily="2" charset="0"/>
              </a:rPr>
              <a:t>працедавця</a:t>
            </a:r>
            <a:r>
              <a:rPr lang="ru-RU" dirty="0">
                <a:latin typeface="Segoe Print" pitchFamily="2" charset="0"/>
              </a:rPr>
              <a:t>.</a:t>
            </a:r>
          </a:p>
        </p:txBody>
      </p:sp>
      <p:pic>
        <p:nvPicPr>
          <p:cNvPr id="2050" name="Picture 2" descr="Компьютеры и интернет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24" y="4725144"/>
            <a:ext cx="2431876" cy="24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0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410">
        <p:dissolve/>
      </p:transition>
    </mc:Choice>
    <mc:Fallback>
      <p:transition spd="slow" advTm="941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807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500" dirty="0" smtClean="0">
                <a:latin typeface="Times New Roman" pitchFamily="18" charset="0"/>
                <a:cs typeface="Times New Roman" pitchFamily="18" charset="0"/>
              </a:rPr>
              <a:t>Успішна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робота навчального закладу неможлива без постійного вдосконалення його діяльності. Організація діяльності НЦПО свідчить про вдосконалення не лише освітніх процесів, але і процесів впровадження новітніх виробничих технологій, які вирішують наступні завдання: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- підготовка кваліфікованих робітників для зварювального виробництва, конкурентоздатних і затребуваних на ринку праці;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- випускники мають бути орієнтовані і адаптовані до нових економічних умов; 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- учні нашого центру повинні мати достатній рівень знань і кваліфікацію та успішно працювати на підприємствах, оснащених новітнім технологічним устаткуванням.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46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54"/>
    </mc:Choice>
    <mc:Fallback>
      <p:transition spd="slow" advTm="2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0205" y="116632"/>
            <a:ext cx="7253794" cy="61926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діяльності нашого колективу : </a:t>
            </a:r>
            <a:r>
              <a:rPr lang="uk-UA" dirty="0">
                <a:latin typeface="Segoe Print" pitchFamily="2" charset="0"/>
                <a:cs typeface="Times New Roman" pitchFamily="18" charset="0"/>
              </a:rPr>
              <a:t>"Впровадження нових прийомів і технологій навчання для активізації освітньої діяльності учнів</a:t>
            </a:r>
            <a:r>
              <a:rPr lang="uk-UA" dirty="0" smtClean="0">
                <a:latin typeface="Segoe Print" pitchFamily="2" charset="0"/>
                <a:cs typeface="Times New Roman" pitchFamily="18" charset="0"/>
              </a:rPr>
              <a:t>",</a:t>
            </a: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Використання на уроках виробничого навчання мультимедійних можливостей комп'ютера, дозволяє розвивати інтерес до обраної професії, сприяє наочному представленню явищ, що вивчаються, роблять спілкування з учнем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наочнішим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змістовним, індивідуальним і діяльним.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Книги и литератур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56791"/>
            <a:ext cx="2160239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91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6"/>
    </mc:Choice>
    <mc:Fallback>
      <p:transition spd="slow" advTm="1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2525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latin typeface="Segoe Print" pitchFamily="2" charset="0"/>
                <a:cs typeface="Times New Roman" pitchFamily="18" charset="0"/>
              </a:rPr>
              <a:t>Такий підхід до проведення уроків виробничого навчання допомагає при впровадженні новітніх виробничих технологій,  які впливають не лише на якість кінцевого результату, але і на якість усіх процесів, що впливають на результат.</a:t>
            </a:r>
            <a:endParaRPr lang="ru-RU" sz="3600" dirty="0"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4100" name="Picture 4" descr="Книги и литератур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27" y="4581128"/>
            <a:ext cx="2216065" cy="21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8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5"/>
    </mc:Choice>
    <mc:Fallback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12510" cy="471460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Наставництво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є одним з давніших методів передачі знань безпосередньо на робочому місці. Такий процес навчання  цінний тим, що відбувається в реальній робочій обстановці, прикладами служать реальні професійні завдання, які учень вирішує під керівництвом висококваліфікованого фахівця з можливістю поцікавитися експертною думкою досвідченого професіонала.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svarshchik-animatsionnaya-kartinka-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30824"/>
            <a:ext cx="3456384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77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1"/>
    </mc:Choice>
    <mc:Fallback>
      <p:transition spd="slow" advTm="1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239042"/>
            <a:ext cx="6408712" cy="56189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ТОВ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ІНТЕРПАЙП НІКОТЬЮБ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яке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спеціалізується на виробництві безшовних труб за вітчизняними і зарубіжними стандартами для нафтопереробної, нафтохімічної, авіаційної і суднобудівельної промисловості, машинобудування і приладобудування, нафтогазової і енергетичної галузі і труб загального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призначення,які широко використовуються в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інших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галузях промисловості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AutoShape 2" descr="Картинки по запросу никополь никотьюб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239043"/>
            <a:ext cx="2328194" cy="299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75" y="160338"/>
            <a:ext cx="88360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Segoe Print" pitchFamily="2" charset="0"/>
                <a:cs typeface="Times New Roman" pitchFamily="18" charset="0"/>
              </a:rPr>
              <a:t>Учні НЦПО проходять виробничу практику на підприємствах нашого міста, таких як: </a:t>
            </a:r>
            <a:endParaRPr lang="ru-RU" sz="2800" b="1" dirty="0">
              <a:latin typeface="Segoe Print" pitchFamily="2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33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9"/>
    </mc:Choice>
    <mc:Fallback>
      <p:transition spd="slow" advTm="1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|1.1|1.3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8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1|4.8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1065</TotalTime>
  <Words>706</Words>
  <Application>Microsoft Office PowerPoint</Application>
  <PresentationFormat>Экран (4:3)</PresentationFormat>
  <Paragraphs>37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ЕФЕКТИВНІСТЬ ВПРОВАДЖЕННЯ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учнів є можливість скористатися додатковою технічною літературою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</cp:revision>
  <dcterms:created xsi:type="dcterms:W3CDTF">2015-02-10T12:25:37Z</dcterms:created>
  <dcterms:modified xsi:type="dcterms:W3CDTF">2017-11-13T13:28:46Z</dcterms:modified>
</cp:coreProperties>
</file>