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9" r:id="rId5"/>
    <p:sldId id="270" r:id="rId6"/>
    <p:sldId id="258" r:id="rId7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F169"/>
    <a:srgbClr val="213F0D"/>
    <a:srgbClr val="379DB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84" y="-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197B1-57BE-4F65-B8CB-11C04DB77D4B}" type="datetimeFigureOut">
              <a:rPr lang="ru-RU"/>
              <a:pPr>
                <a:defRPr/>
              </a:pPr>
              <a:t>30.09.2020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F9BE9-21BD-415E-8BC3-A71817DBA8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0595D-2E38-4BB3-9728-07D18596B87B}" type="datetimeFigureOut">
              <a:rPr lang="ru-RU"/>
              <a:pPr>
                <a:defRPr/>
              </a:pPr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36EF6-6132-409D-B0EB-DEA06E4DDF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1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FFB87-C33D-40E6-8577-AD6E1174177E}" type="datetimeFigureOut">
              <a:rPr lang="ru-RU"/>
              <a:pPr>
                <a:defRPr/>
              </a:pPr>
              <a:t>30.09.2020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42A13-B51A-456B-952F-488592A6C9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A7361-A2EF-44AD-B3DE-2F67C3AB95DE}" type="datetimeFigureOut">
              <a:rPr lang="ru-RU"/>
              <a:pPr>
                <a:defRPr/>
              </a:pPr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C9378-E214-43BC-B266-05BD49BFE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93CE7-3BAB-4365-BC12-3281276BE440}" type="datetimeFigureOut">
              <a:rPr lang="ru-RU"/>
              <a:pPr>
                <a:defRPr/>
              </a:pPr>
              <a:t>30.09.2020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C0354-C509-4B54-A7ED-F7468267CC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8C0FF-5944-4A18-8BAD-29DFE558A52F}" type="datetimeFigureOut">
              <a:rPr lang="ru-RU"/>
              <a:pPr>
                <a:defRPr/>
              </a:pPr>
              <a:t>30.09.2020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0013B-8142-45D9-8E64-226C109E98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33F18-C3C8-4E5D-8493-E2B81DFE7CA7}" type="datetimeFigureOut">
              <a:rPr lang="ru-RU"/>
              <a:pPr>
                <a:defRPr/>
              </a:pPr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13B1E-7714-497B-AB94-9794B8BBB2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3119E-8A44-46AB-B23E-196CA8324B4B}" type="datetimeFigureOut">
              <a:rPr lang="ru-RU"/>
              <a:pPr>
                <a:defRPr/>
              </a:pPr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7B435-A74E-4596-8A39-3313391BB9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6F416-BADD-4572-A5A6-F188AB1FFCDE}" type="datetimeFigureOut">
              <a:rPr lang="ru-RU"/>
              <a:pPr>
                <a:defRPr/>
              </a:pPr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23AC0-ABC1-41BC-AA6C-2C0DF3BCC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92FC8-BCCD-46D4-8180-4EC78D1138E3}" type="datetimeFigureOut">
              <a:rPr lang="ru-RU"/>
              <a:pPr>
                <a:defRPr/>
              </a:pPr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782C5-949A-4C80-94EF-C7471E4C5E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E5A84-3560-4442-B0A7-837FA21B25B1}" type="datetimeFigureOut">
              <a:rPr lang="ru-RU"/>
              <a:pPr>
                <a:defRPr/>
              </a:pPr>
              <a:t>30.09.2020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00E49-FDE1-43CE-835C-46682247C4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71601-6358-44BF-A04B-F43A207189E1}" type="datetimeFigureOut">
              <a:rPr lang="ru-RU"/>
              <a:pPr>
                <a:defRPr/>
              </a:pPr>
              <a:t>30.09.2020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087C4-6A7B-445C-86F6-C7D052B60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E14CA-F32F-4E1F-B693-FDF2233B2BF7}" type="datetimeFigureOut">
              <a:rPr lang="ru-RU"/>
              <a:pPr>
                <a:defRPr/>
              </a:pPr>
              <a:t>30.09.2020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CA3DC-562B-46FF-96FE-B599BB0FC1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4EC01-F97F-45FB-8DEE-4738BAA1A583}" type="datetimeFigureOut">
              <a:rPr lang="ru-RU"/>
              <a:pPr>
                <a:defRPr/>
              </a:pPr>
              <a:t>30.09.2020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51E67-0B6C-45DA-9489-2C9BC7080C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4F640-6034-484C-9E5C-E582E1F121E2}" type="datetimeFigureOut">
              <a:rPr lang="ru-RU"/>
              <a:pPr>
                <a:defRPr/>
              </a:pPr>
              <a:t>30.09.2020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9BC29-0179-4CF1-ABD0-A696520D6F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08744-D2A6-44EB-B546-4B082C8AF980}" type="datetimeFigureOut">
              <a:rPr lang="ru-RU"/>
              <a:pPr>
                <a:defRPr/>
              </a:pPr>
              <a:t>30.09.2020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C90D4-29DC-4C97-BA79-A2C0AD9D28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11D9C9-61A0-42B4-B80F-D1449D8664EA}" type="datetimeFigureOut">
              <a:rPr lang="ru-RU"/>
              <a:pPr>
                <a:defRPr/>
              </a:pPr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413B84-C119-4F31-8151-2CF962841A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8" r:id="rId11"/>
    <p:sldLayoutId id="2147483673" r:id="rId12"/>
    <p:sldLayoutId id="2147483679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"/>
          <p:cNvSpPr txBox="1">
            <a:spLocks noChangeArrowheads="1"/>
          </p:cNvSpPr>
          <p:nvPr/>
        </p:nvSpPr>
        <p:spPr bwMode="auto">
          <a:xfrm>
            <a:off x="569913" y="2114550"/>
            <a:ext cx="9321800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400">
                <a:latin typeface="Times New Roman" pitchFamily="18" charset="0"/>
                <a:cs typeface="Times New Roman" pitchFamily="18" charset="0"/>
              </a:rPr>
              <a:t>ВПРОВАДЖЕННЯ ЕЛЕМЕНТІВ ДУАЛЬНОЇ ФОМИ НАВЧАННЯ </a:t>
            </a:r>
          </a:p>
          <a:p>
            <a:pPr algn="ctr">
              <a:lnSpc>
                <a:spcPct val="150000"/>
              </a:lnSpc>
            </a:pPr>
            <a:r>
              <a:rPr lang="uk-UA" sz="2400">
                <a:latin typeface="Times New Roman" pitchFamily="18" charset="0"/>
                <a:cs typeface="Times New Roman" pitchFamily="18" charset="0"/>
              </a:rPr>
              <a:t>У ПРОФЕСІЙНУ ПІДГОТОВКУ КВАЛІФІКОВАНИХ РОБІТНИКІВ </a:t>
            </a:r>
          </a:p>
          <a:p>
            <a:pPr algn="ctr">
              <a:lnSpc>
                <a:spcPct val="150000"/>
              </a:lnSpc>
            </a:pPr>
            <a:r>
              <a:rPr lang="uk-UA" sz="240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4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ДЕРЖАВНОМУ ПРОФЕСІЙНО-НАВЧАЛЬНОМУ ЗАКЛАДІ </a:t>
            </a:r>
          </a:p>
          <a:p>
            <a:pPr algn="ctr">
              <a:lnSpc>
                <a:spcPct val="150000"/>
              </a:lnSpc>
            </a:pPr>
            <a:r>
              <a:rPr lang="uk-UA" sz="24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«НІКОПОЛЬСЬКИЙ ЦЕНТР ПРОФЕСІЙНОЇ ОСВІТИ»</a:t>
            </a:r>
            <a:endParaRPr lang="ru-RU" sz="2400">
              <a:solidFill>
                <a:srgbClr val="0070C0"/>
              </a:solidFill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336550"/>
            <a:ext cx="8596312" cy="1195388"/>
          </a:xfrm>
        </p:spPr>
        <p:txBody>
          <a:bodyPr rtlCol="0">
            <a:no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uk-UA" sz="1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1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руглий </a:t>
            </a:r>
            <a:r>
              <a:rPr lang="uk-UA" sz="1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стіл з роботодавцями, замовниками та представниками центру зайнятості </a:t>
            </a:r>
            <a:r>
              <a:rPr lang="uk-UA" sz="1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тему </a:t>
            </a:r>
            <a:r>
              <a:rPr lang="uk-UA" sz="1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«Впровадження елементів дуальної форми навчання в закладах ПТО, з метою якісної підготовки кваліфікаційних робітників для регіонального ринку праці»</a:t>
            </a:r>
            <a:endParaRPr lang="ru-RU" sz="1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58" name="Объект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863" y="1652588"/>
            <a:ext cx="5364162" cy="301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1114425" y="4932363"/>
            <a:ext cx="8120063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1600"/>
              <a:t>2018-2019 н.р.-дуальна форма навчання за професією  “Токар”</a:t>
            </a:r>
          </a:p>
          <a:p>
            <a:pPr>
              <a:spcBef>
                <a:spcPct val="50000"/>
              </a:spcBef>
            </a:pPr>
            <a:r>
              <a:rPr lang="uk-UA" sz="1600"/>
              <a:t>2019-2020 н.р.- дуальна форма навчання за професією “Слюсар-ремонтник, електрозварник ручного зварювання, стропальник”</a:t>
            </a:r>
            <a:r>
              <a:rPr lang="ru-RU" sz="1600"/>
              <a:t> </a:t>
            </a:r>
          </a:p>
          <a:p>
            <a:pPr>
              <a:spcBef>
                <a:spcPct val="50000"/>
              </a:spcBef>
            </a:pPr>
            <a:r>
              <a:rPr lang="uk-UA" sz="1600"/>
              <a:t>2020-2021 н.р.- дуальна форма навчання за професією “Слюсар-ремонтник, електрозварник ручного зварювання, стропальник”</a:t>
            </a:r>
            <a:r>
              <a:rPr lang="ru-RU" sz="1600"/>
              <a:t> </a:t>
            </a:r>
          </a:p>
          <a:p>
            <a:pPr>
              <a:spcBef>
                <a:spcPct val="50000"/>
              </a:spcBef>
            </a:pPr>
            <a:endParaRPr lang="ru-RU" sz="1600"/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3"/>
          <a:srcRect l="13037" t="3671" r="19035" b="1811"/>
          <a:stretch>
            <a:fillRect/>
          </a:stretch>
        </p:blipFill>
        <p:spPr bwMode="auto">
          <a:xfrm>
            <a:off x="6426200" y="1655763"/>
            <a:ext cx="4778375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850900" y="334963"/>
            <a:ext cx="8596313" cy="1320800"/>
          </a:xfrm>
        </p:spPr>
        <p:txBody>
          <a:bodyPr/>
          <a:lstStyle/>
          <a:p>
            <a:pPr algn="ctr" eaLnBrk="1" hangingPunct="1"/>
            <a:r>
              <a:rPr lang="uk-UA" smtClean="0"/>
              <a:t>Особливості професійної підготовки за дуальною формою навчання</a:t>
            </a:r>
            <a:endParaRPr lang="ru-RU" smtClean="0"/>
          </a:p>
        </p:txBody>
      </p: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1625600" y="1830388"/>
            <a:ext cx="2816225" cy="6826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2078038" y="1987550"/>
            <a:ext cx="1944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ОРГАНІЗАТОРИ</a:t>
            </a:r>
            <a:endParaRPr lang="ru-RU"/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5440363" y="1887538"/>
            <a:ext cx="2816225" cy="682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5965825" y="2043113"/>
            <a:ext cx="173990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НАСТАВНИКИ</a:t>
            </a:r>
            <a:endParaRPr lang="ru-RU"/>
          </a:p>
        </p:txBody>
      </p:sp>
      <p:sp>
        <p:nvSpPr>
          <p:cNvPr id="20486" name="AutoShape 8"/>
          <p:cNvSpPr>
            <a:spLocks noChangeArrowheads="1"/>
          </p:cNvSpPr>
          <p:nvPr/>
        </p:nvSpPr>
        <p:spPr bwMode="auto">
          <a:xfrm>
            <a:off x="6792913" y="2482850"/>
            <a:ext cx="88900" cy="754063"/>
          </a:xfrm>
          <a:prstGeom prst="downArrow">
            <a:avLst>
              <a:gd name="adj1" fmla="val 50000"/>
              <a:gd name="adj2" fmla="val 2120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4741863" y="3221038"/>
            <a:ext cx="4151312" cy="1466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Провідні</a:t>
            </a:r>
          </a:p>
          <a:p>
            <a:pPr algn="ctr"/>
            <a:r>
              <a:rPr lang="uk-UA"/>
              <a:t> висококваліфіковані робітники,</a:t>
            </a:r>
          </a:p>
          <a:p>
            <a:pPr algn="ctr"/>
            <a:r>
              <a:rPr lang="uk-UA"/>
              <a:t>які передають набутий досвід </a:t>
            </a:r>
          </a:p>
          <a:p>
            <a:pPr algn="ctr"/>
            <a:r>
              <a:rPr lang="uk-UA"/>
              <a:t>та знання</a:t>
            </a:r>
          </a:p>
          <a:p>
            <a:pPr algn="ctr"/>
            <a:endParaRPr lang="ru-RU"/>
          </a:p>
        </p:txBody>
      </p:sp>
      <p:sp>
        <p:nvSpPr>
          <p:cNvPr id="20488" name="AutoShape 10"/>
          <p:cNvSpPr>
            <a:spLocks noChangeArrowheads="1"/>
          </p:cNvSpPr>
          <p:nvPr/>
        </p:nvSpPr>
        <p:spPr bwMode="auto">
          <a:xfrm>
            <a:off x="2944813" y="2511425"/>
            <a:ext cx="88900" cy="377825"/>
          </a:xfrm>
          <a:prstGeom prst="downArrow">
            <a:avLst>
              <a:gd name="adj1" fmla="val 50000"/>
              <a:gd name="adj2" fmla="val 10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9" name="Rectangle 11"/>
          <p:cNvSpPr>
            <a:spLocks noChangeArrowheads="1"/>
          </p:cNvSpPr>
          <p:nvPr/>
        </p:nvSpPr>
        <p:spPr bwMode="auto">
          <a:xfrm>
            <a:off x="1566863" y="2944813"/>
            <a:ext cx="2816225" cy="682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0490" name="Rectangle 12"/>
          <p:cNvSpPr>
            <a:spLocks noChangeArrowheads="1"/>
          </p:cNvSpPr>
          <p:nvPr/>
        </p:nvSpPr>
        <p:spPr bwMode="auto">
          <a:xfrm>
            <a:off x="1535113" y="4016375"/>
            <a:ext cx="2816225" cy="812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0491" name="AutoShape 13"/>
          <p:cNvSpPr>
            <a:spLocks noChangeArrowheads="1"/>
          </p:cNvSpPr>
          <p:nvPr/>
        </p:nvSpPr>
        <p:spPr bwMode="auto">
          <a:xfrm>
            <a:off x="2900363" y="3656013"/>
            <a:ext cx="88900" cy="377825"/>
          </a:xfrm>
          <a:prstGeom prst="downArrow">
            <a:avLst>
              <a:gd name="adj1" fmla="val 50000"/>
              <a:gd name="adj2" fmla="val 10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2" name="AutoShape 14"/>
          <p:cNvSpPr>
            <a:spLocks noChangeArrowheads="1"/>
          </p:cNvSpPr>
          <p:nvPr/>
        </p:nvSpPr>
        <p:spPr bwMode="auto">
          <a:xfrm>
            <a:off x="2870200" y="4802188"/>
            <a:ext cx="88900" cy="377825"/>
          </a:xfrm>
          <a:prstGeom prst="downArrow">
            <a:avLst>
              <a:gd name="adj1" fmla="val 50000"/>
              <a:gd name="adj2" fmla="val 10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3" name="Rectangle 15"/>
          <p:cNvSpPr>
            <a:spLocks noChangeArrowheads="1"/>
          </p:cNvSpPr>
          <p:nvPr/>
        </p:nvSpPr>
        <p:spPr bwMode="auto">
          <a:xfrm>
            <a:off x="1547813" y="5191125"/>
            <a:ext cx="2816225" cy="682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0494" name="Rectangle 16"/>
          <p:cNvSpPr>
            <a:spLocks noChangeArrowheads="1"/>
          </p:cNvSpPr>
          <p:nvPr/>
        </p:nvSpPr>
        <p:spPr bwMode="auto">
          <a:xfrm rot="10800000" flipV="1">
            <a:off x="1649413" y="3035300"/>
            <a:ext cx="256540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/>
              <a:t>Керівник ДПТНЗ “НЦПО”</a:t>
            </a:r>
            <a:endParaRPr lang="ru-RU"/>
          </a:p>
        </p:txBody>
      </p:sp>
      <p:sp>
        <p:nvSpPr>
          <p:cNvPr id="20495" name="Rectangle 17"/>
          <p:cNvSpPr>
            <a:spLocks noChangeArrowheads="1"/>
          </p:cNvSpPr>
          <p:nvPr/>
        </p:nvSpPr>
        <p:spPr bwMode="auto">
          <a:xfrm rot="10800000" flipV="1">
            <a:off x="1630363" y="4095750"/>
            <a:ext cx="2695575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/>
              <a:t>Заст. директора з НВР</a:t>
            </a:r>
          </a:p>
          <a:p>
            <a:pPr algn="ctr"/>
            <a:r>
              <a:rPr lang="uk-UA"/>
              <a:t>Старший майстер</a:t>
            </a:r>
            <a:endParaRPr lang="ru-RU"/>
          </a:p>
        </p:txBody>
      </p:sp>
      <p:sp>
        <p:nvSpPr>
          <p:cNvPr id="20496" name="Rectangle 18"/>
          <p:cNvSpPr>
            <a:spLocks noChangeArrowheads="1"/>
          </p:cNvSpPr>
          <p:nvPr/>
        </p:nvSpPr>
        <p:spPr bwMode="auto">
          <a:xfrm rot="10800000" flipV="1">
            <a:off x="1592263" y="5256213"/>
            <a:ext cx="256540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/>
              <a:t>Методист, голова м/к, майстер в/н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3773488" y="495300"/>
            <a:ext cx="2627312" cy="884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Методист</a:t>
            </a:r>
            <a:endParaRPr lang="ru-RU"/>
          </a:p>
        </p:txBody>
      </p:sp>
      <p:sp>
        <p:nvSpPr>
          <p:cNvPr id="21506" name="Line 5"/>
          <p:cNvSpPr>
            <a:spLocks noChangeShapeType="1"/>
          </p:cNvSpPr>
          <p:nvPr/>
        </p:nvSpPr>
        <p:spPr bwMode="auto">
          <a:xfrm>
            <a:off x="5762625" y="1450975"/>
            <a:ext cx="565150" cy="652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07" name="Rectangle 6"/>
          <p:cNvSpPr>
            <a:spLocks noChangeArrowheads="1"/>
          </p:cNvSpPr>
          <p:nvPr/>
        </p:nvSpPr>
        <p:spPr bwMode="auto">
          <a:xfrm>
            <a:off x="201613" y="2133600"/>
            <a:ext cx="2135187" cy="8556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Нормативно-</a:t>
            </a:r>
          </a:p>
          <a:p>
            <a:pPr algn="ctr"/>
            <a:r>
              <a:rPr lang="uk-UA"/>
              <a:t>правова</a:t>
            </a:r>
          </a:p>
          <a:p>
            <a:pPr algn="ctr"/>
            <a:r>
              <a:rPr lang="uk-UA"/>
              <a:t> база</a:t>
            </a:r>
            <a:endParaRPr lang="ru-RU"/>
          </a:p>
        </p:txBody>
      </p:sp>
      <p:sp>
        <p:nvSpPr>
          <p:cNvPr id="21508" name="Rectangle 7"/>
          <p:cNvSpPr>
            <a:spLocks noChangeArrowheads="1"/>
          </p:cNvSpPr>
          <p:nvPr/>
        </p:nvSpPr>
        <p:spPr bwMode="auto">
          <a:xfrm>
            <a:off x="2535238" y="2117725"/>
            <a:ext cx="2062162" cy="884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Освітні програми</a:t>
            </a:r>
          </a:p>
          <a:p>
            <a:pPr algn="ctr"/>
            <a:r>
              <a:rPr lang="uk-UA"/>
              <a:t>Робочі програми</a:t>
            </a:r>
            <a:endParaRPr lang="ru-RU"/>
          </a:p>
        </p:txBody>
      </p:sp>
      <p:sp>
        <p:nvSpPr>
          <p:cNvPr id="21509" name="Rectangle 8"/>
          <p:cNvSpPr>
            <a:spLocks noChangeArrowheads="1"/>
          </p:cNvSpPr>
          <p:nvPr/>
        </p:nvSpPr>
        <p:spPr bwMode="auto">
          <a:xfrm>
            <a:off x="2708275" y="3292475"/>
            <a:ext cx="2308225" cy="884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Адресна допомога</a:t>
            </a:r>
            <a:endParaRPr lang="ru-RU"/>
          </a:p>
        </p:txBody>
      </p:sp>
      <p:sp>
        <p:nvSpPr>
          <p:cNvPr id="21510" name="Rectangle 9"/>
          <p:cNvSpPr>
            <a:spLocks noChangeArrowheads="1"/>
          </p:cNvSpPr>
          <p:nvPr/>
        </p:nvSpPr>
        <p:spPr bwMode="auto">
          <a:xfrm>
            <a:off x="5505450" y="2085975"/>
            <a:ext cx="1858963" cy="884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Дорожня карта</a:t>
            </a:r>
            <a:endParaRPr lang="ru-RU"/>
          </a:p>
        </p:txBody>
      </p:sp>
      <p:sp>
        <p:nvSpPr>
          <p:cNvPr id="21511" name="Line 10"/>
          <p:cNvSpPr>
            <a:spLocks noChangeShapeType="1"/>
          </p:cNvSpPr>
          <p:nvPr/>
        </p:nvSpPr>
        <p:spPr bwMode="auto">
          <a:xfrm flipH="1">
            <a:off x="3843338" y="1435100"/>
            <a:ext cx="812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2" name="Line 11"/>
          <p:cNvSpPr>
            <a:spLocks noChangeShapeType="1"/>
          </p:cNvSpPr>
          <p:nvPr/>
        </p:nvSpPr>
        <p:spPr bwMode="auto">
          <a:xfrm flipH="1">
            <a:off x="1363663" y="1422400"/>
            <a:ext cx="2655887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3" name="Line 12"/>
          <p:cNvSpPr>
            <a:spLocks noChangeShapeType="1"/>
          </p:cNvSpPr>
          <p:nvPr/>
        </p:nvSpPr>
        <p:spPr bwMode="auto">
          <a:xfrm flipH="1">
            <a:off x="4322763" y="1435100"/>
            <a:ext cx="900112" cy="1843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4" name="Line 13"/>
          <p:cNvSpPr>
            <a:spLocks noChangeShapeType="1"/>
          </p:cNvSpPr>
          <p:nvPr/>
        </p:nvSpPr>
        <p:spPr bwMode="auto">
          <a:xfrm>
            <a:off x="6092825" y="1406525"/>
            <a:ext cx="2582863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5" name="Rectangle 14"/>
          <p:cNvSpPr>
            <a:spLocks noChangeArrowheads="1"/>
          </p:cNvSpPr>
          <p:nvPr/>
        </p:nvSpPr>
        <p:spPr bwMode="auto">
          <a:xfrm>
            <a:off x="7753350" y="2098675"/>
            <a:ext cx="2598738" cy="884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Вільнообрані предмети</a:t>
            </a:r>
          </a:p>
          <a:p>
            <a:pPr algn="ctr"/>
            <a:r>
              <a:rPr lang="uk-UA"/>
              <a:t>(викладачі ЗОП)</a:t>
            </a:r>
            <a:endParaRPr lang="ru-RU"/>
          </a:p>
        </p:txBody>
      </p:sp>
      <p:sp>
        <p:nvSpPr>
          <p:cNvPr id="21516" name="Rectangle 15"/>
          <p:cNvSpPr>
            <a:spLocks noChangeArrowheads="1"/>
          </p:cNvSpPr>
          <p:nvPr/>
        </p:nvSpPr>
        <p:spPr bwMode="auto">
          <a:xfrm>
            <a:off x="303213" y="4862513"/>
            <a:ext cx="9798050" cy="10445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 sz="1600"/>
          </a:p>
          <a:p>
            <a:endParaRPr lang="uk-UA" sz="1600"/>
          </a:p>
          <a:p>
            <a:endParaRPr lang="uk-UA" sz="1600"/>
          </a:p>
          <a:p>
            <a:r>
              <a:rPr lang="uk-UA" sz="1600"/>
              <a:t>Навчати організаторів та наставників прийомам ефективного спілкування та  навичкам викладання;</a:t>
            </a:r>
          </a:p>
          <a:p>
            <a:r>
              <a:rPr lang="uk-UA" sz="1600"/>
              <a:t>Розвивати й удосконалювати в них базові педагогічні знання та компетенції;</a:t>
            </a:r>
          </a:p>
          <a:p>
            <a:endParaRPr lang="uk-UA" sz="1600"/>
          </a:p>
          <a:p>
            <a:endParaRPr lang="ru-RU" sz="1600"/>
          </a:p>
        </p:txBody>
      </p:sp>
      <p:sp>
        <p:nvSpPr>
          <p:cNvPr id="21517" name="Rectangle 16"/>
          <p:cNvSpPr>
            <a:spLocks noChangeArrowheads="1"/>
          </p:cNvSpPr>
          <p:nvPr/>
        </p:nvSpPr>
        <p:spPr bwMode="auto">
          <a:xfrm>
            <a:off x="5318125" y="3319463"/>
            <a:ext cx="2308225" cy="884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Зворотній зв’язок </a:t>
            </a:r>
            <a:endParaRPr lang="ru-RU"/>
          </a:p>
        </p:txBody>
      </p:sp>
      <p:sp>
        <p:nvSpPr>
          <p:cNvPr id="21518" name="AutoShape 17"/>
          <p:cNvSpPr>
            <a:spLocks noChangeArrowheads="1"/>
          </p:cNvSpPr>
          <p:nvPr/>
        </p:nvSpPr>
        <p:spPr bwMode="auto">
          <a:xfrm>
            <a:off x="5094288" y="4295775"/>
            <a:ext cx="290512" cy="493713"/>
          </a:xfrm>
          <a:prstGeom prst="downArrow">
            <a:avLst>
              <a:gd name="adj1" fmla="val 50000"/>
              <a:gd name="adj2" fmla="val 424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9" name="Line 18"/>
          <p:cNvSpPr>
            <a:spLocks noChangeShapeType="1"/>
          </p:cNvSpPr>
          <p:nvPr/>
        </p:nvSpPr>
        <p:spPr bwMode="auto">
          <a:xfrm>
            <a:off x="5222875" y="1435100"/>
            <a:ext cx="201613" cy="1946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5"/>
          <p:cNvSpPr>
            <a:spLocks noChangeArrowheads="1"/>
          </p:cNvSpPr>
          <p:nvPr/>
        </p:nvSpPr>
        <p:spPr bwMode="auto">
          <a:xfrm>
            <a:off x="3919538" y="320675"/>
            <a:ext cx="2917825" cy="682625"/>
          </a:xfrm>
          <a:prstGeom prst="rect">
            <a:avLst/>
          </a:prstGeom>
          <a:solidFill>
            <a:srgbClr val="15F16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МЕТОДИЧНІ ЗАХОДИ</a:t>
            </a:r>
            <a:endParaRPr lang="ru-RU"/>
          </a:p>
        </p:txBody>
      </p:sp>
      <p:sp>
        <p:nvSpPr>
          <p:cNvPr id="22530" name="Rectangle 6"/>
          <p:cNvSpPr>
            <a:spLocks noChangeArrowheads="1"/>
          </p:cNvSpPr>
          <p:nvPr/>
        </p:nvSpPr>
        <p:spPr bwMode="auto">
          <a:xfrm>
            <a:off x="1506538" y="4659313"/>
            <a:ext cx="2917825" cy="827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Власні блоги, </a:t>
            </a:r>
          </a:p>
          <a:p>
            <a:pPr algn="ctr"/>
            <a:r>
              <a:rPr lang="uk-UA"/>
              <a:t>сайти педпрацівників</a:t>
            </a:r>
            <a:endParaRPr lang="ru-RU"/>
          </a:p>
        </p:txBody>
      </p:sp>
      <p:sp>
        <p:nvSpPr>
          <p:cNvPr id="22531" name="Rectangle 7"/>
          <p:cNvSpPr>
            <a:spLocks noChangeArrowheads="1"/>
          </p:cNvSpPr>
          <p:nvPr/>
        </p:nvSpPr>
        <p:spPr bwMode="auto">
          <a:xfrm>
            <a:off x="1538288" y="3813175"/>
            <a:ext cx="2917825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Сайт методиста</a:t>
            </a:r>
            <a:endParaRPr lang="ru-RU"/>
          </a:p>
        </p:txBody>
      </p:sp>
      <p:sp>
        <p:nvSpPr>
          <p:cNvPr id="22532" name="Rectangle 8"/>
          <p:cNvSpPr>
            <a:spLocks noChangeArrowheads="1"/>
          </p:cNvSpPr>
          <p:nvPr/>
        </p:nvSpPr>
        <p:spPr bwMode="auto">
          <a:xfrm>
            <a:off x="1504950" y="3013075"/>
            <a:ext cx="2917825" cy="682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Сайт НЦПО</a:t>
            </a:r>
            <a:endParaRPr lang="ru-RU"/>
          </a:p>
        </p:txBody>
      </p:sp>
      <p:sp>
        <p:nvSpPr>
          <p:cNvPr id="22533" name="Rectangle 9"/>
          <p:cNvSpPr>
            <a:spLocks noChangeArrowheads="1"/>
          </p:cNvSpPr>
          <p:nvPr/>
        </p:nvSpPr>
        <p:spPr bwMode="auto">
          <a:xfrm>
            <a:off x="2154238" y="1328738"/>
            <a:ext cx="1654175" cy="581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ІКТ</a:t>
            </a:r>
            <a:endParaRPr lang="ru-RU"/>
          </a:p>
        </p:txBody>
      </p:sp>
      <p:sp>
        <p:nvSpPr>
          <p:cNvPr id="22534" name="Rectangle 10"/>
          <p:cNvSpPr>
            <a:spLocks noChangeArrowheads="1"/>
          </p:cNvSpPr>
          <p:nvPr/>
        </p:nvSpPr>
        <p:spPr bwMode="auto">
          <a:xfrm>
            <a:off x="1576388" y="2159000"/>
            <a:ext cx="2917825" cy="682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Сайт НМЦ ПТО м. Дніпро</a:t>
            </a:r>
          </a:p>
          <a:p>
            <a:pPr algn="ctr"/>
            <a:r>
              <a:rPr lang="uk-UA"/>
              <a:t>та ін.</a:t>
            </a:r>
            <a:endParaRPr lang="ru-RU"/>
          </a:p>
        </p:txBody>
      </p:sp>
      <p:sp>
        <p:nvSpPr>
          <p:cNvPr id="22535" name="Rectangle 11"/>
          <p:cNvSpPr>
            <a:spLocks noChangeArrowheads="1"/>
          </p:cNvSpPr>
          <p:nvPr/>
        </p:nvSpPr>
        <p:spPr bwMode="auto">
          <a:xfrm>
            <a:off x="5746750" y="1350963"/>
            <a:ext cx="387667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Інструктивно-методичні наради, </a:t>
            </a:r>
          </a:p>
          <a:p>
            <a:pPr algn="ctr"/>
            <a:r>
              <a:rPr lang="uk-UA"/>
              <a:t>оперативки,</a:t>
            </a:r>
          </a:p>
          <a:p>
            <a:pPr algn="ctr"/>
            <a:r>
              <a:rPr lang="uk-UA"/>
              <a:t>засідання методоб’єднань</a:t>
            </a:r>
            <a:endParaRPr lang="ru-RU"/>
          </a:p>
        </p:txBody>
      </p:sp>
      <p:sp>
        <p:nvSpPr>
          <p:cNvPr id="22536" name="Rectangle 12"/>
          <p:cNvSpPr>
            <a:spLocks noChangeArrowheads="1"/>
          </p:cNvSpPr>
          <p:nvPr/>
        </p:nvSpPr>
        <p:spPr bwMode="auto">
          <a:xfrm>
            <a:off x="5730875" y="2481263"/>
            <a:ext cx="4005263" cy="682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Семінари, круглі столи, диспути та ін.</a:t>
            </a:r>
            <a:endParaRPr lang="ru-RU"/>
          </a:p>
        </p:txBody>
      </p:sp>
      <p:sp>
        <p:nvSpPr>
          <p:cNvPr id="22537" name="Rectangle 13"/>
          <p:cNvSpPr>
            <a:spLocks noChangeArrowheads="1"/>
          </p:cNvSpPr>
          <p:nvPr/>
        </p:nvSpPr>
        <p:spPr bwMode="auto">
          <a:xfrm>
            <a:off x="5745163" y="5018088"/>
            <a:ext cx="3919537" cy="682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Адресна допомога</a:t>
            </a:r>
            <a:endParaRPr lang="ru-RU"/>
          </a:p>
        </p:txBody>
      </p:sp>
      <p:sp>
        <p:nvSpPr>
          <p:cNvPr id="22538" name="Rectangle 14"/>
          <p:cNvSpPr>
            <a:spLocks noChangeArrowheads="1"/>
          </p:cNvSpPr>
          <p:nvPr/>
        </p:nvSpPr>
        <p:spPr bwMode="auto">
          <a:xfrm>
            <a:off x="5713413" y="4191000"/>
            <a:ext cx="3976687" cy="682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Презентації, обмін досвідом</a:t>
            </a:r>
            <a:endParaRPr lang="ru-RU"/>
          </a:p>
        </p:txBody>
      </p:sp>
      <p:sp>
        <p:nvSpPr>
          <p:cNvPr id="22539" name="Rectangle 15"/>
          <p:cNvSpPr>
            <a:spLocks noChangeArrowheads="1"/>
          </p:cNvSpPr>
          <p:nvPr/>
        </p:nvSpPr>
        <p:spPr bwMode="auto">
          <a:xfrm>
            <a:off x="5711825" y="3359150"/>
            <a:ext cx="3978275" cy="682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Майстер-класи, тренінги</a:t>
            </a:r>
            <a:endParaRPr lang="ru-RU"/>
          </a:p>
        </p:txBody>
      </p:sp>
      <p:sp>
        <p:nvSpPr>
          <p:cNvPr id="22540" name="AutoShape 19"/>
          <p:cNvSpPr>
            <a:spLocks/>
          </p:cNvSpPr>
          <p:nvPr/>
        </p:nvSpPr>
        <p:spPr bwMode="auto">
          <a:xfrm>
            <a:off x="9869488" y="1479550"/>
            <a:ext cx="493712" cy="3917950"/>
          </a:xfrm>
          <a:prstGeom prst="rightBrace">
            <a:avLst>
              <a:gd name="adj1" fmla="val 66131"/>
              <a:gd name="adj2" fmla="val 50000"/>
            </a:avLst>
          </a:prstGeom>
          <a:noFill/>
          <a:ln w="28575">
            <a:solidFill>
              <a:srgbClr val="15F16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1" name="AutoShape 22"/>
          <p:cNvSpPr>
            <a:spLocks/>
          </p:cNvSpPr>
          <p:nvPr/>
        </p:nvSpPr>
        <p:spPr bwMode="auto">
          <a:xfrm rot="5400000">
            <a:off x="5121275" y="3479800"/>
            <a:ext cx="668338" cy="4992688"/>
          </a:xfrm>
          <a:prstGeom prst="rightBrace">
            <a:avLst>
              <a:gd name="adj1" fmla="val 62253"/>
              <a:gd name="adj2" fmla="val 50000"/>
            </a:avLst>
          </a:prstGeom>
          <a:noFill/>
          <a:ln w="28575">
            <a:solidFill>
              <a:srgbClr val="15F16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2" name="Text Box 23"/>
          <p:cNvSpPr txBox="1">
            <a:spLocks noChangeArrowheads="1"/>
          </p:cNvSpPr>
          <p:nvPr/>
        </p:nvSpPr>
        <p:spPr bwMode="auto">
          <a:xfrm>
            <a:off x="2511425" y="6269038"/>
            <a:ext cx="584835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/>
              <a:t>Інформування, зворотній зв’язок</a:t>
            </a:r>
            <a:endParaRPr lang="ru-RU"/>
          </a:p>
        </p:txBody>
      </p:sp>
      <p:sp>
        <p:nvSpPr>
          <p:cNvPr id="22543" name="Text Box 24"/>
          <p:cNvSpPr txBox="1">
            <a:spLocks noChangeArrowheads="1"/>
          </p:cNvSpPr>
          <p:nvPr/>
        </p:nvSpPr>
        <p:spPr bwMode="auto">
          <a:xfrm>
            <a:off x="10696575" y="2497138"/>
            <a:ext cx="1074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2544" name="Rectangle 25"/>
          <p:cNvSpPr>
            <a:spLocks noChangeArrowheads="1"/>
          </p:cNvSpPr>
          <p:nvPr/>
        </p:nvSpPr>
        <p:spPr bwMode="auto">
          <a:xfrm>
            <a:off x="10353675" y="2081213"/>
            <a:ext cx="1654175" cy="581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Анкетування</a:t>
            </a:r>
            <a:endParaRPr lang="ru-RU"/>
          </a:p>
        </p:txBody>
      </p:sp>
      <p:sp>
        <p:nvSpPr>
          <p:cNvPr id="22545" name="Rectangle 26"/>
          <p:cNvSpPr>
            <a:spLocks noChangeArrowheads="1"/>
          </p:cNvSpPr>
          <p:nvPr/>
        </p:nvSpPr>
        <p:spPr bwMode="auto">
          <a:xfrm>
            <a:off x="10352088" y="3890963"/>
            <a:ext cx="1654175" cy="581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Моніторинг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76338" y="341313"/>
            <a:ext cx="3673475" cy="2755900"/>
          </a:xfrm>
        </p:spPr>
      </p:pic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201613" y="3157538"/>
            <a:ext cx="58658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latin typeface="Trebuchet MS" pitchFamily="34" charset="0"/>
              </a:rPr>
              <a:t> </a:t>
            </a:r>
            <a:r>
              <a:rPr lang="uk-UA" sz="2000">
                <a:solidFill>
                  <a:srgbClr val="2A5010"/>
                </a:solidFill>
                <a:latin typeface="Times New Roman" pitchFamily="18" charset="0"/>
                <a:cs typeface="Times New Roman" pitchFamily="18" charset="0"/>
              </a:rPr>
              <a:t>Виробниче навчання на ПрАТ «Нікопольський ремонтний завод» за дуальною формою навчання. Професія “Токар” </a:t>
            </a:r>
            <a:endParaRPr lang="ru-RU" sz="2000">
              <a:solidFill>
                <a:srgbClr val="2A501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5" name="Объект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08663" y="317500"/>
            <a:ext cx="3578225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6370638" y="3062288"/>
            <a:ext cx="45577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>
                <a:solidFill>
                  <a:srgbClr val="486113"/>
                </a:solidFill>
                <a:latin typeface="Times New Roman" pitchFamily="18" charset="0"/>
                <a:cs typeface="Times New Roman" pitchFamily="18" charset="0"/>
              </a:rPr>
              <a:t>Професія «Слюсар-ремонтник. </a:t>
            </a:r>
          </a:p>
          <a:p>
            <a:r>
              <a:rPr lang="uk-UA" sz="2000">
                <a:solidFill>
                  <a:srgbClr val="486113"/>
                </a:solidFill>
                <a:latin typeface="Times New Roman" pitchFamily="18" charset="0"/>
                <a:cs typeface="Times New Roman" pitchFamily="18" charset="0"/>
              </a:rPr>
              <a:t>Електрозварник ручного зварювання. Стропальник» </a:t>
            </a:r>
            <a:r>
              <a:rPr lang="uk-UA">
                <a:solidFill>
                  <a:srgbClr val="213F0D"/>
                </a:solidFill>
              </a:rPr>
              <a:t>ТОВ «ВО» Оскар»</a:t>
            </a:r>
          </a:p>
          <a:p>
            <a:r>
              <a:rPr lang="uk-UA">
                <a:solidFill>
                  <a:srgbClr val="213F0D"/>
                </a:solidFill>
              </a:rPr>
              <a:t>ТОВ «ІНТЕРПАЙП НІКО ТЬЮБ»</a:t>
            </a:r>
            <a:endParaRPr lang="ru-RU">
              <a:solidFill>
                <a:srgbClr val="213F0D"/>
              </a:solidFill>
            </a:endParaRPr>
          </a:p>
        </p:txBody>
      </p:sp>
      <p:pic>
        <p:nvPicPr>
          <p:cNvPr id="23557" name="Объект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33500" y="4130675"/>
            <a:ext cx="4967288" cy="24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4"/>
          <p:cNvSpPr txBox="1"/>
          <p:nvPr/>
        </p:nvSpPr>
        <p:spPr>
          <a:xfrm>
            <a:off x="6424613" y="4702175"/>
            <a:ext cx="4238625" cy="1311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кваліфікаційна атестація учнів групи Т 18 1/11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участю представників підприємств-замовників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279</TotalTime>
  <Words>228</Words>
  <Application>Microsoft Office PowerPoint</Application>
  <PresentationFormat>Произвольный</PresentationFormat>
  <Paragraphs>59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Trebuchet MS</vt:lpstr>
      <vt:lpstr>Wingdings 3</vt:lpstr>
      <vt:lpstr>Calibri</vt:lpstr>
      <vt:lpstr>Times New Roman</vt:lpstr>
      <vt:lpstr>Аспект</vt:lpstr>
      <vt:lpstr>Аспект</vt:lpstr>
      <vt:lpstr>Аспект</vt:lpstr>
      <vt:lpstr>Аспект</vt:lpstr>
      <vt:lpstr>Слайд 1</vt:lpstr>
      <vt:lpstr>Круглий стіл з роботодавцями, замовниками та представниками центру зайнятості на тему «Впровадження елементів дуальної форми навчання в закладах ПТО, з метою якісної підготовки кваліфікаційних робітників для регіонального ринку праці»</vt:lpstr>
      <vt:lpstr>Особливості професійної підготовки за дуальною формою навчання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13</cp:revision>
  <dcterms:created xsi:type="dcterms:W3CDTF">2020-01-16T07:35:47Z</dcterms:created>
  <dcterms:modified xsi:type="dcterms:W3CDTF">2020-09-30T06:10:37Z</dcterms:modified>
</cp:coreProperties>
</file>